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embeddedFont>
    <p:embeddedFont>
      <p:font typeface="Montserrat Bold" panose="00000800000000000000" charset="0"/>
      <p:regular r:id="rId26"/>
    </p:embeddedFont>
    <p:embeddedFont>
      <p:font typeface="Montserrat Ultra-Bold" panose="020B0604020202020204" charset="0"/>
      <p:regular r:id="rId27"/>
    </p:embeddedFont>
    <p:embeddedFont>
      <p:font typeface="Sweet Apricot"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44"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B51AE-F33F-4F80-91E1-899113334D13}" type="datetimeFigureOut">
              <a:rPr lang="en-US" smtClean="0"/>
              <a:t>5/16/2025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95260-06D5-4D9D-867E-8759D6112615}" type="slidenum">
              <a:rPr lang="en-US" smtClean="0"/>
              <a:t>‹#›</a:t>
            </a:fld>
            <a:endParaRPr lang="en-US"/>
          </a:p>
        </p:txBody>
      </p:sp>
    </p:spTree>
    <p:extLst>
      <p:ext uri="{BB962C8B-B14F-4D97-AF65-F5344CB8AC3E}">
        <p14:creationId xmlns:p14="http://schemas.microsoft.com/office/powerpoint/2010/main" val="3273258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C95260-06D5-4D9D-867E-8759D6112615}" type="slidenum">
              <a:rPr lang="en-US" smtClean="0"/>
              <a:t>13</a:t>
            </a:fld>
            <a:endParaRPr lang="en-US"/>
          </a:p>
        </p:txBody>
      </p:sp>
    </p:spTree>
    <p:extLst>
      <p:ext uri="{BB962C8B-B14F-4D97-AF65-F5344CB8AC3E}">
        <p14:creationId xmlns:p14="http://schemas.microsoft.com/office/powerpoint/2010/main" val="391460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svg"/><Relationship Id="rId7"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48.sv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9.svg"/><Relationship Id="rId7" Type="http://schemas.openxmlformats.org/officeDocument/2006/relationships/image" Target="../media/image44.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11.svg"/><Relationship Id="rId5" Type="http://schemas.openxmlformats.org/officeDocument/2006/relationships/image" Target="../media/image50.svg"/><Relationship Id="rId10" Type="http://schemas.openxmlformats.org/officeDocument/2006/relationships/image" Target="../media/image10.png"/><Relationship Id="rId4" Type="http://schemas.openxmlformats.org/officeDocument/2006/relationships/image" Target="../media/image49.png"/><Relationship Id="rId9"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52.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6.sv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94F56"/>
        </a:solidFill>
        <a:effectLst/>
      </p:bgPr>
    </p:bg>
    <p:spTree>
      <p:nvGrpSpPr>
        <p:cNvPr id="1" name=""/>
        <p:cNvGrpSpPr/>
        <p:nvPr/>
      </p:nvGrpSpPr>
      <p:grpSpPr>
        <a:xfrm>
          <a:off x="0" y="0"/>
          <a:ext cx="0" cy="0"/>
          <a:chOff x="0" y="0"/>
          <a:chExt cx="0" cy="0"/>
        </a:xfrm>
      </p:grpSpPr>
      <p:sp>
        <p:nvSpPr>
          <p:cNvPr id="2" name="Freeform 2"/>
          <p:cNvSpPr/>
          <p:nvPr/>
        </p:nvSpPr>
        <p:spPr>
          <a:xfrm>
            <a:off x="-1684540" y="6100438"/>
            <a:ext cx="6876177" cy="3584207"/>
          </a:xfrm>
          <a:custGeom>
            <a:avLst/>
            <a:gdLst/>
            <a:ahLst/>
            <a:cxnLst/>
            <a:rect l="l" t="t" r="r" b="b"/>
            <a:pathLst>
              <a:path w="6876177" h="3584207">
                <a:moveTo>
                  <a:pt x="0" y="0"/>
                </a:moveTo>
                <a:lnTo>
                  <a:pt x="6876177" y="0"/>
                </a:lnTo>
                <a:lnTo>
                  <a:pt x="6876177" y="3584208"/>
                </a:lnTo>
                <a:lnTo>
                  <a:pt x="0" y="3584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89883" y="6297037"/>
            <a:ext cx="9908233" cy="10265542"/>
          </a:xfrm>
          <a:custGeom>
            <a:avLst/>
            <a:gdLst/>
            <a:ahLst/>
            <a:cxnLst/>
            <a:rect l="l" t="t" r="r" b="b"/>
            <a:pathLst>
              <a:path w="9908233" h="10265542">
                <a:moveTo>
                  <a:pt x="0" y="0"/>
                </a:moveTo>
                <a:lnTo>
                  <a:pt x="9908234" y="0"/>
                </a:lnTo>
                <a:lnTo>
                  <a:pt x="9908234" y="10265542"/>
                </a:lnTo>
                <a:lnTo>
                  <a:pt x="0" y="1026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335805" y="2030288"/>
            <a:ext cx="13616390" cy="4206874"/>
          </a:xfrm>
          <a:prstGeom prst="rect">
            <a:avLst/>
          </a:prstGeom>
        </p:spPr>
        <p:txBody>
          <a:bodyPr lIns="0" tIns="0" rIns="0" bIns="0" rtlCol="0" anchor="t">
            <a:spAutoFit/>
          </a:bodyPr>
          <a:lstStyle/>
          <a:p>
            <a:pPr algn="ctr">
              <a:lnSpc>
                <a:spcPts val="11200"/>
              </a:lnSpc>
            </a:pPr>
            <a:r>
              <a:rPr lang="en-US" sz="8000" b="1">
                <a:solidFill>
                  <a:srgbClr val="FFFFFF"/>
                </a:solidFill>
                <a:latin typeface="Montserrat Bold"/>
                <a:ea typeface="Montserrat Bold"/>
                <a:cs typeface="Montserrat Bold"/>
                <a:sym typeface="Montserrat Bold"/>
              </a:rPr>
              <a:t> ENVIRONMENTAL COMPUTATION AND OBSERVATION SYSTEM</a:t>
            </a:r>
          </a:p>
        </p:txBody>
      </p:sp>
      <p:sp>
        <p:nvSpPr>
          <p:cNvPr id="5" name="TextBox 5"/>
          <p:cNvSpPr txBox="1"/>
          <p:nvPr/>
        </p:nvSpPr>
        <p:spPr>
          <a:xfrm>
            <a:off x="4375903" y="0"/>
            <a:ext cx="9536194" cy="2286000"/>
          </a:xfrm>
          <a:prstGeom prst="rect">
            <a:avLst/>
          </a:prstGeom>
        </p:spPr>
        <p:txBody>
          <a:bodyPr lIns="0" tIns="0" rIns="0" bIns="0" rtlCol="0" anchor="t">
            <a:spAutoFit/>
          </a:bodyPr>
          <a:lstStyle/>
          <a:p>
            <a:pPr algn="ctr">
              <a:lnSpc>
                <a:spcPts val="18001"/>
              </a:lnSpc>
              <a:spcBef>
                <a:spcPct val="0"/>
              </a:spcBef>
            </a:pPr>
            <a:r>
              <a:rPr lang="en-US" sz="15001" b="1" spc="1500" dirty="0">
                <a:solidFill>
                  <a:srgbClr val="FFFFFF"/>
                </a:solidFill>
                <a:latin typeface="Montserrat Ultra-Bold"/>
                <a:ea typeface="Montserrat Ultra-Bold"/>
                <a:cs typeface="Montserrat Ultra-Bold"/>
                <a:sym typeface="Montserrat Ultra-Bold"/>
              </a:rPr>
              <a:t>E.C.O.S </a:t>
            </a:r>
          </a:p>
        </p:txBody>
      </p:sp>
      <p:sp>
        <p:nvSpPr>
          <p:cNvPr id="6" name="Freeform 6"/>
          <p:cNvSpPr/>
          <p:nvPr/>
        </p:nvSpPr>
        <p:spPr>
          <a:xfrm>
            <a:off x="14379436" y="6297037"/>
            <a:ext cx="6416842" cy="4114800"/>
          </a:xfrm>
          <a:custGeom>
            <a:avLst/>
            <a:gdLst/>
            <a:ahLst/>
            <a:cxnLst/>
            <a:rect l="l" t="t" r="r" b="b"/>
            <a:pathLst>
              <a:path w="6416842" h="4114800">
                <a:moveTo>
                  <a:pt x="0" y="0"/>
                </a:moveTo>
                <a:lnTo>
                  <a:pt x="6416842" y="0"/>
                </a:lnTo>
                <a:lnTo>
                  <a:pt x="641684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b="-18444"/>
            </a:stretch>
          </a:blipFill>
        </p:spPr>
      </p:sp>
      <p:sp>
        <p:nvSpPr>
          <p:cNvPr id="3" name="Freeform 3"/>
          <p:cNvSpPr/>
          <p:nvPr/>
        </p:nvSpPr>
        <p:spPr>
          <a:xfrm>
            <a:off x="662940" y="687496"/>
            <a:ext cx="7680960" cy="4003700"/>
          </a:xfrm>
          <a:custGeom>
            <a:avLst/>
            <a:gdLst/>
            <a:ahLst/>
            <a:cxnLst/>
            <a:rect l="l" t="t" r="r" b="b"/>
            <a:pathLst>
              <a:path w="7680960" h="4003700">
                <a:moveTo>
                  <a:pt x="0" y="0"/>
                </a:moveTo>
                <a:lnTo>
                  <a:pt x="7680960" y="0"/>
                </a:lnTo>
                <a:lnTo>
                  <a:pt x="7680960" y="4003700"/>
                </a:lnTo>
                <a:lnTo>
                  <a:pt x="0" y="4003700"/>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57239" y="-249721"/>
            <a:ext cx="18523746" cy="10305938"/>
          </a:xfrm>
          <a:custGeom>
            <a:avLst/>
            <a:gdLst/>
            <a:ahLst/>
            <a:cxnLst/>
            <a:rect l="l" t="t" r="r" b="b"/>
            <a:pathLst>
              <a:path w="18523746" h="10305938">
                <a:moveTo>
                  <a:pt x="0" y="0"/>
                </a:moveTo>
                <a:lnTo>
                  <a:pt x="18523745" y="0"/>
                </a:lnTo>
                <a:lnTo>
                  <a:pt x="18523745" y="10305938"/>
                </a:lnTo>
                <a:lnTo>
                  <a:pt x="0" y="103059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2363480"/>
            <a:ext cx="15270116" cy="6790008"/>
          </a:xfrm>
          <a:prstGeom prst="rect">
            <a:avLst/>
          </a:prstGeom>
        </p:spPr>
        <p:txBody>
          <a:bodyPr lIns="0" tIns="0" rIns="0" bIns="0" rtlCol="0" anchor="t">
            <a:spAutoFit/>
          </a:bodyPr>
          <a:lstStyle/>
          <a:p>
            <a:pPr marL="496972" lvl="1" indent="-248486" algn="just">
              <a:lnSpc>
                <a:spcPts val="3222"/>
              </a:lnSpc>
              <a:buFont typeface="Arial"/>
              <a:buChar char="•"/>
            </a:pPr>
            <a:r>
              <a:rPr lang="en-US" sz="2301" b="1">
                <a:solidFill>
                  <a:srgbClr val="494F56"/>
                </a:solidFill>
                <a:latin typeface="Montserrat Bold"/>
                <a:ea typeface="Montserrat Bold"/>
                <a:cs typeface="Montserrat Bold"/>
                <a:sym typeface="Montserrat Bold"/>
              </a:rPr>
              <a:t>Linear Regression </a:t>
            </a:r>
          </a:p>
          <a:p>
            <a:pPr algn="just">
              <a:lnSpc>
                <a:spcPts val="3222"/>
              </a:lnSpc>
            </a:pPr>
            <a:r>
              <a:rPr lang="en-US" sz="2301">
                <a:solidFill>
                  <a:srgbClr val="494F56"/>
                </a:solidFill>
                <a:latin typeface="Montserrat"/>
                <a:ea typeface="Montserrat"/>
                <a:cs typeface="Montserrat"/>
                <a:sym typeface="Montserrat"/>
              </a:rPr>
              <a:t> For predicting temperature trends and estimating pollutant levels over time.</a:t>
            </a:r>
          </a:p>
          <a:p>
            <a:pPr marL="496972" lvl="1" indent="-248486" algn="just">
              <a:lnSpc>
                <a:spcPts val="3222"/>
              </a:lnSpc>
              <a:buFont typeface="Arial"/>
              <a:buChar char="•"/>
            </a:pPr>
            <a:r>
              <a:rPr lang="en-US" sz="2301" b="1">
                <a:solidFill>
                  <a:srgbClr val="494F56"/>
                </a:solidFill>
                <a:latin typeface="Montserrat Bold"/>
                <a:ea typeface="Montserrat Bold"/>
                <a:cs typeface="Montserrat Bold"/>
                <a:sym typeface="Montserrat Bold"/>
              </a:rPr>
              <a:t>Decision Trees &amp; Random Forest</a:t>
            </a:r>
          </a:p>
          <a:p>
            <a:pPr algn="just">
              <a:lnSpc>
                <a:spcPts val="3222"/>
              </a:lnSpc>
            </a:pPr>
            <a:r>
              <a:rPr lang="en-US" sz="2301">
                <a:solidFill>
                  <a:srgbClr val="494F56"/>
                </a:solidFill>
                <a:latin typeface="Montserrat"/>
                <a:ea typeface="Montserrat"/>
                <a:cs typeface="Montserrat"/>
                <a:sym typeface="Montserrat"/>
              </a:rPr>
              <a:t> Used to classify weather patterns and assess the likelihood of extreme events.</a:t>
            </a:r>
          </a:p>
          <a:p>
            <a:pPr marL="496972" lvl="1" indent="-248486" algn="just">
              <a:lnSpc>
                <a:spcPts val="3222"/>
              </a:lnSpc>
              <a:buFont typeface="Arial"/>
              <a:buChar char="•"/>
            </a:pPr>
            <a:r>
              <a:rPr lang="en-US" sz="2301" b="1">
                <a:solidFill>
                  <a:srgbClr val="494F56"/>
                </a:solidFill>
                <a:latin typeface="Montserrat Bold"/>
                <a:ea typeface="Montserrat Bold"/>
                <a:cs typeface="Montserrat Bold"/>
                <a:sym typeface="Montserrat Bold"/>
              </a:rPr>
              <a:t>K-Means Clustering</a:t>
            </a:r>
          </a:p>
          <a:p>
            <a:pPr algn="just">
              <a:lnSpc>
                <a:spcPts val="3222"/>
              </a:lnSpc>
            </a:pPr>
            <a:r>
              <a:rPr lang="en-US" sz="2301">
                <a:solidFill>
                  <a:srgbClr val="494F56"/>
                </a:solidFill>
                <a:latin typeface="Montserrat"/>
                <a:ea typeface="Montserrat"/>
                <a:cs typeface="Montserrat"/>
                <a:sym typeface="Montserrat"/>
              </a:rPr>
              <a:t> To group similar climate zones or detect anomalies in sensor data.</a:t>
            </a:r>
          </a:p>
          <a:p>
            <a:pPr marL="496972" lvl="1" indent="-248486" algn="just">
              <a:lnSpc>
                <a:spcPts val="3222"/>
              </a:lnSpc>
              <a:buFont typeface="Arial"/>
              <a:buChar char="•"/>
            </a:pPr>
            <a:r>
              <a:rPr lang="en-US" sz="2301" b="1">
                <a:solidFill>
                  <a:srgbClr val="494F56"/>
                </a:solidFill>
                <a:latin typeface="Montserrat Bold"/>
                <a:ea typeface="Montserrat Bold"/>
                <a:cs typeface="Montserrat Bold"/>
                <a:sym typeface="Montserrat Bold"/>
              </a:rPr>
              <a:t>Time Series Forecasting (ARIMA, LSTM)</a:t>
            </a:r>
          </a:p>
          <a:p>
            <a:pPr algn="just">
              <a:lnSpc>
                <a:spcPts val="3222"/>
              </a:lnSpc>
            </a:pPr>
            <a:r>
              <a:rPr lang="en-US" sz="2301">
                <a:solidFill>
                  <a:srgbClr val="494F56"/>
                </a:solidFill>
                <a:latin typeface="Montserrat"/>
                <a:ea typeface="Montserrat"/>
                <a:cs typeface="Montserrat"/>
                <a:sym typeface="Montserrat"/>
              </a:rPr>
              <a:t> Forecasts future climate variables like rainfall, temperature, or sea level rise.</a:t>
            </a:r>
          </a:p>
          <a:p>
            <a:pPr marL="496972" lvl="1" indent="-248486" algn="just">
              <a:lnSpc>
                <a:spcPts val="3222"/>
              </a:lnSpc>
              <a:buFont typeface="Arial"/>
              <a:buChar char="•"/>
            </a:pPr>
            <a:r>
              <a:rPr lang="en-US" sz="2301" b="1">
                <a:solidFill>
                  <a:srgbClr val="494F56"/>
                </a:solidFill>
                <a:latin typeface="Montserrat Bold"/>
                <a:ea typeface="Montserrat Bold"/>
                <a:cs typeface="Montserrat Bold"/>
                <a:sym typeface="Montserrat Bold"/>
              </a:rPr>
              <a:t>Support Vector Machines (SVM)</a:t>
            </a:r>
          </a:p>
          <a:p>
            <a:pPr algn="just">
              <a:lnSpc>
                <a:spcPts val="3222"/>
              </a:lnSpc>
            </a:pPr>
            <a:r>
              <a:rPr lang="en-US" sz="2301">
                <a:solidFill>
                  <a:srgbClr val="494F56"/>
                </a:solidFill>
                <a:latin typeface="Montserrat"/>
                <a:ea typeface="Montserrat"/>
                <a:cs typeface="Montserrat"/>
                <a:sym typeface="Montserrat"/>
              </a:rPr>
              <a:t> Classifies satellite images and land use for deforestation and urban heat analysis.</a:t>
            </a:r>
          </a:p>
          <a:p>
            <a:pPr marL="496972" lvl="1" indent="-248486" algn="just">
              <a:lnSpc>
                <a:spcPts val="3222"/>
              </a:lnSpc>
              <a:buFont typeface="Arial"/>
              <a:buChar char="•"/>
            </a:pPr>
            <a:r>
              <a:rPr lang="en-US" sz="2301" b="1">
                <a:solidFill>
                  <a:srgbClr val="494F56"/>
                </a:solidFill>
                <a:latin typeface="Montserrat Bold"/>
                <a:ea typeface="Montserrat Bold"/>
                <a:cs typeface="Montserrat Bold"/>
                <a:sym typeface="Montserrat Bold"/>
              </a:rPr>
              <a:t>Naïve Bayes</a:t>
            </a:r>
          </a:p>
          <a:p>
            <a:pPr algn="just">
              <a:lnSpc>
                <a:spcPts val="3222"/>
              </a:lnSpc>
            </a:pPr>
            <a:r>
              <a:rPr lang="en-US" sz="2301">
                <a:solidFill>
                  <a:srgbClr val="494F56"/>
                </a:solidFill>
                <a:latin typeface="Montserrat"/>
                <a:ea typeface="Montserrat"/>
                <a:cs typeface="Montserrat"/>
                <a:sym typeface="Montserrat"/>
              </a:rPr>
              <a:t> Performs probabilistic predictions, especially in classification of seasonal cycles.</a:t>
            </a:r>
          </a:p>
          <a:p>
            <a:pPr marL="496972" lvl="1" indent="-248486" algn="just">
              <a:lnSpc>
                <a:spcPts val="3222"/>
              </a:lnSpc>
              <a:buFont typeface="Arial"/>
              <a:buChar char="•"/>
            </a:pPr>
            <a:r>
              <a:rPr lang="en-US" sz="2301" b="1">
                <a:solidFill>
                  <a:srgbClr val="494F56"/>
                </a:solidFill>
                <a:latin typeface="Montserrat Bold"/>
                <a:ea typeface="Montserrat Bold"/>
                <a:cs typeface="Montserrat Bold"/>
                <a:sym typeface="Montserrat Bold"/>
              </a:rPr>
              <a:t>Neural Networks (ANN, CNN)</a:t>
            </a:r>
          </a:p>
          <a:p>
            <a:pPr algn="just">
              <a:lnSpc>
                <a:spcPts val="3222"/>
              </a:lnSpc>
            </a:pPr>
            <a:r>
              <a:rPr lang="en-US" sz="2301">
                <a:solidFill>
                  <a:srgbClr val="494F56"/>
                </a:solidFill>
                <a:latin typeface="Montserrat"/>
                <a:ea typeface="Montserrat"/>
                <a:cs typeface="Montserrat"/>
                <a:sym typeface="Montserrat"/>
              </a:rPr>
              <a:t> Processes complex spatial data like satellite imagery for environmental change detection.</a:t>
            </a:r>
          </a:p>
          <a:p>
            <a:pPr marL="496972" lvl="1" indent="-248486" algn="just">
              <a:lnSpc>
                <a:spcPts val="3222"/>
              </a:lnSpc>
              <a:buFont typeface="Arial"/>
              <a:buChar char="•"/>
            </a:pPr>
            <a:r>
              <a:rPr lang="en-US" sz="2301" b="1">
                <a:solidFill>
                  <a:srgbClr val="494F56"/>
                </a:solidFill>
                <a:latin typeface="Montserrat Bold"/>
                <a:ea typeface="Montserrat Bold"/>
                <a:cs typeface="Montserrat Bold"/>
                <a:sym typeface="Montserrat Bold"/>
              </a:rPr>
              <a:t>Reinforcement Learning</a:t>
            </a:r>
          </a:p>
          <a:p>
            <a:pPr algn="just">
              <a:lnSpc>
                <a:spcPts val="3222"/>
              </a:lnSpc>
            </a:pPr>
            <a:r>
              <a:rPr lang="en-US" sz="2301">
                <a:solidFill>
                  <a:srgbClr val="494F56"/>
                </a:solidFill>
                <a:latin typeface="Montserrat"/>
                <a:ea typeface="Montserrat"/>
                <a:cs typeface="Montserrat"/>
                <a:sym typeface="Montserrat"/>
              </a:rPr>
              <a:t> Optimizes resource allocation in climate disaster response simulations.</a:t>
            </a:r>
          </a:p>
          <a:p>
            <a:pPr algn="just">
              <a:lnSpc>
                <a:spcPts val="3222"/>
              </a:lnSpc>
            </a:pPr>
            <a:endParaRPr lang="en-US" sz="2301">
              <a:solidFill>
                <a:srgbClr val="494F56"/>
              </a:solidFill>
              <a:latin typeface="Montserrat"/>
              <a:ea typeface="Montserrat"/>
              <a:cs typeface="Montserrat"/>
              <a:sym typeface="Montserrat"/>
            </a:endParaRPr>
          </a:p>
        </p:txBody>
      </p:sp>
      <p:sp>
        <p:nvSpPr>
          <p:cNvPr id="6" name="TextBox 6"/>
          <p:cNvSpPr txBox="1"/>
          <p:nvPr/>
        </p:nvSpPr>
        <p:spPr>
          <a:xfrm>
            <a:off x="2033734" y="1033200"/>
            <a:ext cx="13952756" cy="1377906"/>
          </a:xfrm>
          <a:prstGeom prst="rect">
            <a:avLst/>
          </a:prstGeom>
        </p:spPr>
        <p:txBody>
          <a:bodyPr lIns="0" tIns="0" rIns="0" bIns="0" rtlCol="0" anchor="t">
            <a:spAutoFit/>
          </a:bodyPr>
          <a:lstStyle/>
          <a:p>
            <a:pPr algn="ctr">
              <a:lnSpc>
                <a:spcPts val="11202"/>
              </a:lnSpc>
            </a:pPr>
            <a:r>
              <a:rPr lang="en-US" sz="8001">
                <a:solidFill>
                  <a:srgbClr val="494F56"/>
                </a:solidFill>
                <a:latin typeface="Sweet Apricot"/>
                <a:ea typeface="Sweet Apricot"/>
                <a:cs typeface="Sweet Apricot"/>
                <a:sym typeface="Sweet Apricot"/>
              </a:rPr>
              <a:t>Machine Learning Models – E.C.O.S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94F5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089660"/>
            <a:ext cx="8229600" cy="82296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2"/>
              <a:stretch>
                <a:fillRect l="-14935" r="-14935"/>
              </a:stretch>
            </a:blipFill>
          </p:spPr>
        </p:sp>
      </p:grpSp>
      <p:sp>
        <p:nvSpPr>
          <p:cNvPr id="4" name="Freeform 4"/>
          <p:cNvSpPr/>
          <p:nvPr/>
        </p:nvSpPr>
        <p:spPr>
          <a:xfrm>
            <a:off x="1866642" y="3435438"/>
            <a:ext cx="3276858" cy="1708062"/>
          </a:xfrm>
          <a:custGeom>
            <a:avLst/>
            <a:gdLst/>
            <a:ahLst/>
            <a:cxnLst/>
            <a:rect l="l" t="t" r="r" b="b"/>
            <a:pathLst>
              <a:path w="3276858" h="1708062">
                <a:moveTo>
                  <a:pt x="0" y="0"/>
                </a:moveTo>
                <a:lnTo>
                  <a:pt x="3276858" y="0"/>
                </a:lnTo>
                <a:lnTo>
                  <a:pt x="3276858" y="1708062"/>
                </a:lnTo>
                <a:lnTo>
                  <a:pt x="0" y="1708062"/>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0471642" y="1028700"/>
            <a:ext cx="6823087" cy="8229600"/>
          </a:xfrm>
          <a:custGeom>
            <a:avLst/>
            <a:gdLst/>
            <a:ahLst/>
            <a:cxnLst/>
            <a:rect l="l" t="t" r="r" b="b"/>
            <a:pathLst>
              <a:path w="6823087" h="8229600">
                <a:moveTo>
                  <a:pt x="0" y="0"/>
                </a:moveTo>
                <a:lnTo>
                  <a:pt x="6823087" y="0"/>
                </a:lnTo>
                <a:lnTo>
                  <a:pt x="6823087" y="8229600"/>
                </a:lnTo>
                <a:lnTo>
                  <a:pt x="0" y="822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2105344" y="2829013"/>
            <a:ext cx="3820456" cy="718145"/>
          </a:xfrm>
          <a:prstGeom prst="rect">
            <a:avLst/>
          </a:prstGeom>
        </p:spPr>
        <p:txBody>
          <a:bodyPr wrap="square" lIns="0" tIns="0" rIns="0" bIns="0" rtlCol="0" anchor="t">
            <a:spAutoFit/>
          </a:bodyPr>
          <a:lstStyle/>
          <a:p>
            <a:pPr algn="ctr">
              <a:lnSpc>
                <a:spcPts val="5599"/>
              </a:lnSpc>
            </a:pPr>
            <a:r>
              <a:rPr lang="en-US" sz="3999" dirty="0">
                <a:solidFill>
                  <a:srgbClr val="494F56"/>
                </a:solidFill>
                <a:latin typeface="Sweet Apricot"/>
                <a:ea typeface="Sweet Apricot"/>
                <a:cs typeface="Sweet Apricot"/>
                <a:sym typeface="Sweet Apricot"/>
              </a:rPr>
              <a:t>DATA VISUALIZATION</a:t>
            </a:r>
          </a:p>
        </p:txBody>
      </p:sp>
      <p:sp>
        <p:nvSpPr>
          <p:cNvPr id="7" name="TextBox 7"/>
          <p:cNvSpPr txBox="1"/>
          <p:nvPr/>
        </p:nvSpPr>
        <p:spPr>
          <a:xfrm>
            <a:off x="10660392" y="3669030"/>
            <a:ext cx="6445586" cy="2910840"/>
          </a:xfrm>
          <a:prstGeom prst="rect">
            <a:avLst/>
          </a:prstGeom>
        </p:spPr>
        <p:txBody>
          <a:bodyPr lIns="0" tIns="0" rIns="0" bIns="0" rtlCol="0" anchor="t">
            <a:spAutoFit/>
          </a:bodyPr>
          <a:lstStyle/>
          <a:p>
            <a:pPr algn="ctr">
              <a:lnSpc>
                <a:spcPts val="3359"/>
              </a:lnSpc>
            </a:pPr>
            <a:r>
              <a:rPr lang="en-US" sz="2400">
                <a:solidFill>
                  <a:srgbClr val="494F56"/>
                </a:solidFill>
                <a:latin typeface="Montserrat"/>
                <a:ea typeface="Montserrat"/>
                <a:cs typeface="Montserrat"/>
                <a:sym typeface="Montserrat"/>
              </a:rPr>
              <a:t>Create interactive dashboards.</a:t>
            </a:r>
          </a:p>
          <a:p>
            <a:pPr algn="ctr">
              <a:lnSpc>
                <a:spcPts val="3359"/>
              </a:lnSpc>
            </a:pPr>
            <a:r>
              <a:rPr lang="en-US" sz="2400">
                <a:solidFill>
                  <a:srgbClr val="494F56"/>
                </a:solidFill>
                <a:latin typeface="Montserrat"/>
                <a:ea typeface="Montserrat"/>
                <a:cs typeface="Montserrat"/>
                <a:sym typeface="Montserrat"/>
              </a:rPr>
              <a:t>Develop visual representations of climate patterns, anomalies, and predictions.</a:t>
            </a:r>
          </a:p>
          <a:p>
            <a:pPr algn="ctr">
              <a:lnSpc>
                <a:spcPts val="3359"/>
              </a:lnSpc>
            </a:pPr>
            <a:r>
              <a:rPr lang="en-US" sz="2400">
                <a:solidFill>
                  <a:srgbClr val="494F56"/>
                </a:solidFill>
                <a:latin typeface="Montserrat"/>
                <a:ea typeface="Montserrat"/>
                <a:cs typeface="Montserrat"/>
                <a:sym typeface="Montserrat"/>
              </a:rPr>
              <a:t>Provide customizable and user-friendly interfaces for stakeholders to explore data.</a:t>
            </a:r>
          </a:p>
          <a:p>
            <a:pPr algn="ctr">
              <a:lnSpc>
                <a:spcPts val="3359"/>
              </a:lnSpc>
            </a:pPr>
            <a:endParaRPr lang="en-US" sz="2400">
              <a:solidFill>
                <a:srgbClr val="494F56"/>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94F56"/>
        </a:solidFill>
        <a:effectLst/>
      </p:bgPr>
    </p:bg>
    <p:spTree>
      <p:nvGrpSpPr>
        <p:cNvPr id="1" name=""/>
        <p:cNvGrpSpPr/>
        <p:nvPr/>
      </p:nvGrpSpPr>
      <p:grpSpPr>
        <a:xfrm>
          <a:off x="0" y="0"/>
          <a:ext cx="0" cy="0"/>
          <a:chOff x="0" y="0"/>
          <a:chExt cx="0" cy="0"/>
        </a:xfrm>
      </p:grpSpPr>
      <p:sp>
        <p:nvSpPr>
          <p:cNvPr id="2" name="Freeform 2"/>
          <p:cNvSpPr/>
          <p:nvPr/>
        </p:nvSpPr>
        <p:spPr>
          <a:xfrm>
            <a:off x="9680665" y="1894617"/>
            <a:ext cx="8018873" cy="6167242"/>
          </a:xfrm>
          <a:custGeom>
            <a:avLst/>
            <a:gdLst/>
            <a:ahLst/>
            <a:cxnLst/>
            <a:rect l="l" t="t" r="r" b="b"/>
            <a:pathLst>
              <a:path w="8018873" h="6167242">
                <a:moveTo>
                  <a:pt x="0" y="0"/>
                </a:moveTo>
                <a:lnTo>
                  <a:pt x="8018873" y="0"/>
                </a:lnTo>
                <a:lnTo>
                  <a:pt x="8018873" y="6167242"/>
                </a:lnTo>
                <a:lnTo>
                  <a:pt x="0" y="6167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73612"/>
            <a:ext cx="8229600" cy="8229600"/>
            <a:chOff x="0" y="0"/>
            <a:chExt cx="817979" cy="817979"/>
          </a:xfrm>
        </p:grpSpPr>
        <p:sp>
          <p:nvSpPr>
            <p:cNvPr id="4" name="Freeform 4"/>
            <p:cNvSpPr/>
            <p:nvPr/>
          </p:nvSpPr>
          <p:spPr>
            <a:xfrm>
              <a:off x="0" y="0"/>
              <a:ext cx="817979" cy="817979"/>
            </a:xfrm>
            <a:custGeom>
              <a:avLst/>
              <a:gdLst/>
              <a:ahLst/>
              <a:cxnLst/>
              <a:rect l="l" t="t" r="r" b="b"/>
              <a:pathLst>
                <a:path w="817979" h="817979">
                  <a:moveTo>
                    <a:pt x="272807" y="19070"/>
                  </a:moveTo>
                  <a:cubicBezTo>
                    <a:pt x="314607" y="7556"/>
                    <a:pt x="362418" y="0"/>
                    <a:pt x="409210" y="0"/>
                  </a:cubicBezTo>
                  <a:cubicBezTo>
                    <a:pt x="456003" y="0"/>
                    <a:pt x="501029" y="6476"/>
                    <a:pt x="542523" y="17990"/>
                  </a:cubicBezTo>
                  <a:cubicBezTo>
                    <a:pt x="543407" y="18350"/>
                    <a:pt x="544289" y="18350"/>
                    <a:pt x="545172" y="18710"/>
                  </a:cubicBezTo>
                  <a:cubicBezTo>
                    <a:pt x="700998" y="64765"/>
                    <a:pt x="815772" y="186379"/>
                    <a:pt x="817979" y="328617"/>
                  </a:cubicBezTo>
                  <a:lnTo>
                    <a:pt x="817979" y="817979"/>
                  </a:lnTo>
                  <a:lnTo>
                    <a:pt x="0" y="817979"/>
                  </a:lnTo>
                  <a:lnTo>
                    <a:pt x="0" y="328980"/>
                  </a:lnTo>
                  <a:cubicBezTo>
                    <a:pt x="2207" y="185660"/>
                    <a:pt x="115214" y="64045"/>
                    <a:pt x="272807" y="19070"/>
                  </a:cubicBezTo>
                  <a:close/>
                </a:path>
              </a:pathLst>
            </a:custGeom>
            <a:solidFill>
              <a:srgbClr val="FFFCDA"/>
            </a:solidFill>
          </p:spPr>
        </p:sp>
        <p:sp>
          <p:nvSpPr>
            <p:cNvPr id="5" name="TextBox 5"/>
            <p:cNvSpPr txBox="1"/>
            <p:nvPr/>
          </p:nvSpPr>
          <p:spPr>
            <a:xfrm>
              <a:off x="0" y="69850"/>
              <a:ext cx="817979" cy="748129"/>
            </a:xfrm>
            <a:prstGeom prst="rect">
              <a:avLst/>
            </a:prstGeom>
          </p:spPr>
          <p:txBody>
            <a:bodyPr lIns="50800" tIns="50800" rIns="50800" bIns="50800" rtlCol="0" anchor="ctr"/>
            <a:lstStyle/>
            <a:p>
              <a:pPr algn="ctr">
                <a:lnSpc>
                  <a:spcPts val="3546"/>
                </a:lnSpc>
              </a:pPr>
              <a:endParaRPr/>
            </a:p>
          </p:txBody>
        </p:sp>
      </p:grpSp>
      <p:sp>
        <p:nvSpPr>
          <p:cNvPr id="6" name="Freeform 6"/>
          <p:cNvSpPr/>
          <p:nvPr/>
        </p:nvSpPr>
        <p:spPr>
          <a:xfrm>
            <a:off x="1028700" y="4978238"/>
            <a:ext cx="8229600" cy="4341022"/>
          </a:xfrm>
          <a:custGeom>
            <a:avLst/>
            <a:gdLst/>
            <a:ahLst/>
            <a:cxnLst/>
            <a:rect l="l" t="t" r="r" b="b"/>
            <a:pathLst>
              <a:path w="8229600" h="4341022">
                <a:moveTo>
                  <a:pt x="0" y="0"/>
                </a:moveTo>
                <a:lnTo>
                  <a:pt x="8229600" y="0"/>
                </a:lnTo>
                <a:lnTo>
                  <a:pt x="8229600" y="4341022"/>
                </a:lnTo>
                <a:lnTo>
                  <a:pt x="0" y="4341022"/>
                </a:lnTo>
                <a:lnTo>
                  <a:pt x="0" y="0"/>
                </a:lnTo>
                <a:close/>
              </a:path>
            </a:pathLst>
          </a:custGeom>
          <a:blipFill>
            <a:blip r:embed="rId4">
              <a:extLst>
                <a:ext uri="{96DAC541-7B7A-43D3-8B79-37D633B846F1}">
                  <asvg:svgBlip xmlns:asvg="http://schemas.microsoft.com/office/drawing/2016/SVG/main" r:embed="rId5"/>
                </a:ext>
              </a:extLst>
            </a:blip>
            <a:stretch>
              <a:fillRect t="-61945" b="-27631"/>
            </a:stretch>
          </a:blipFill>
        </p:spPr>
      </p:sp>
      <p:sp>
        <p:nvSpPr>
          <p:cNvPr id="7" name="TextBox 7"/>
          <p:cNvSpPr txBox="1"/>
          <p:nvPr/>
        </p:nvSpPr>
        <p:spPr>
          <a:xfrm>
            <a:off x="11040370" y="3127857"/>
            <a:ext cx="5299464" cy="718145"/>
          </a:xfrm>
          <a:prstGeom prst="rect">
            <a:avLst/>
          </a:prstGeom>
        </p:spPr>
        <p:txBody>
          <a:bodyPr wrap="square" lIns="0" tIns="0" rIns="0" bIns="0" rtlCol="0" anchor="t">
            <a:spAutoFit/>
          </a:bodyPr>
          <a:lstStyle/>
          <a:p>
            <a:pPr algn="ctr">
              <a:lnSpc>
                <a:spcPts val="5599"/>
              </a:lnSpc>
            </a:pPr>
            <a:r>
              <a:rPr lang="en-US" sz="3999" dirty="0">
                <a:solidFill>
                  <a:srgbClr val="494F56"/>
                </a:solidFill>
                <a:latin typeface="Sweet Apricot"/>
                <a:ea typeface="Sweet Apricot"/>
                <a:cs typeface="Sweet Apricot"/>
                <a:sym typeface="Sweet Apricot"/>
              </a:rPr>
              <a:t>NOTIFICATIONS AND ALERTS</a:t>
            </a:r>
          </a:p>
        </p:txBody>
      </p:sp>
      <p:sp>
        <p:nvSpPr>
          <p:cNvPr id="8" name="TextBox 8"/>
          <p:cNvSpPr txBox="1"/>
          <p:nvPr/>
        </p:nvSpPr>
        <p:spPr>
          <a:xfrm>
            <a:off x="11040369" y="3846002"/>
            <a:ext cx="5299465" cy="3749040"/>
          </a:xfrm>
          <a:prstGeom prst="rect">
            <a:avLst/>
          </a:prstGeom>
        </p:spPr>
        <p:txBody>
          <a:bodyPr lIns="0" tIns="0" rIns="0" bIns="0" rtlCol="0" anchor="t">
            <a:spAutoFit/>
          </a:bodyPr>
          <a:lstStyle/>
          <a:p>
            <a:pPr algn="l">
              <a:lnSpc>
                <a:spcPts val="3359"/>
              </a:lnSpc>
              <a:spcBef>
                <a:spcPct val="0"/>
              </a:spcBef>
            </a:pPr>
            <a:r>
              <a:rPr lang="en-US" sz="2400">
                <a:solidFill>
                  <a:srgbClr val="494F56"/>
                </a:solidFill>
                <a:latin typeface="Montserrat"/>
                <a:ea typeface="Montserrat"/>
                <a:cs typeface="Montserrat"/>
                <a:sym typeface="Montserrat"/>
              </a:rPr>
              <a:t>Set up automated notifications and alerts for stakeholders based on predefined thresholds for</a:t>
            </a:r>
          </a:p>
          <a:p>
            <a:pPr algn="l">
              <a:lnSpc>
                <a:spcPts val="3359"/>
              </a:lnSpc>
              <a:spcBef>
                <a:spcPct val="0"/>
              </a:spcBef>
            </a:pPr>
            <a:r>
              <a:rPr lang="en-US" sz="2400">
                <a:solidFill>
                  <a:srgbClr val="494F56"/>
                </a:solidFill>
                <a:latin typeface="Montserrat"/>
                <a:ea typeface="Montserrat"/>
                <a:cs typeface="Montserrat"/>
                <a:sym typeface="Montserrat"/>
              </a:rPr>
              <a:t>climate anomalies or significant events.</a:t>
            </a:r>
          </a:p>
          <a:p>
            <a:pPr algn="l">
              <a:lnSpc>
                <a:spcPts val="3359"/>
              </a:lnSpc>
              <a:spcBef>
                <a:spcPct val="0"/>
              </a:spcBef>
            </a:pPr>
            <a:r>
              <a:rPr lang="en-US" sz="2400">
                <a:solidFill>
                  <a:srgbClr val="494F56"/>
                </a:solidFill>
                <a:latin typeface="Montserrat"/>
                <a:ea typeface="Montserrat"/>
                <a:cs typeface="Montserrat"/>
                <a:sym typeface="Montserrat"/>
              </a:rPr>
              <a:t>Enable configurable alerting mechanisms to notify users in real-time.</a:t>
            </a:r>
          </a:p>
          <a:p>
            <a:pPr algn="l">
              <a:lnSpc>
                <a:spcPts val="3359"/>
              </a:lnSpc>
              <a:spcBef>
                <a:spcPct val="0"/>
              </a:spcBef>
            </a:pPr>
            <a:endParaRPr lang="en-US" sz="2400">
              <a:solidFill>
                <a:srgbClr val="494F56"/>
              </a:solidFill>
              <a:latin typeface="Montserrat"/>
              <a:ea typeface="Montserrat"/>
              <a:cs typeface="Montserrat"/>
              <a:sym typeface="Montserrat"/>
            </a:endParaRPr>
          </a:p>
        </p:txBody>
      </p:sp>
      <p:sp>
        <p:nvSpPr>
          <p:cNvPr id="9" name="Freeform 9"/>
          <p:cNvSpPr/>
          <p:nvPr/>
        </p:nvSpPr>
        <p:spPr>
          <a:xfrm>
            <a:off x="3295027" y="2686470"/>
            <a:ext cx="3186963" cy="1661205"/>
          </a:xfrm>
          <a:custGeom>
            <a:avLst/>
            <a:gdLst/>
            <a:ahLst/>
            <a:cxnLst/>
            <a:rect l="l" t="t" r="r" b="b"/>
            <a:pathLst>
              <a:path w="3186963" h="1661205">
                <a:moveTo>
                  <a:pt x="0" y="0"/>
                </a:moveTo>
                <a:lnTo>
                  <a:pt x="3186963" y="0"/>
                </a:lnTo>
                <a:lnTo>
                  <a:pt x="3186963" y="1661205"/>
                </a:lnTo>
                <a:lnTo>
                  <a:pt x="0" y="1661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881443" cy="11881443"/>
          </a:xfrm>
          <a:custGeom>
            <a:avLst/>
            <a:gdLst/>
            <a:ahLst/>
            <a:cxnLst/>
            <a:rect l="l" t="t" r="r" b="b"/>
            <a:pathLst>
              <a:path w="11881443" h="11881443">
                <a:moveTo>
                  <a:pt x="0" y="0"/>
                </a:moveTo>
                <a:lnTo>
                  <a:pt x="11881443" y="0"/>
                </a:lnTo>
                <a:lnTo>
                  <a:pt x="11881443" y="11881443"/>
                </a:lnTo>
                <a:lnTo>
                  <a:pt x="0" y="11881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7227966" y="0"/>
            <a:ext cx="11881443" cy="11881443"/>
          </a:xfrm>
          <a:custGeom>
            <a:avLst/>
            <a:gdLst/>
            <a:ahLst/>
            <a:cxnLst/>
            <a:rect l="l" t="t" r="r" b="b"/>
            <a:pathLst>
              <a:path w="11881443" h="11881443">
                <a:moveTo>
                  <a:pt x="11881443" y="0"/>
                </a:moveTo>
                <a:lnTo>
                  <a:pt x="0" y="0"/>
                </a:lnTo>
                <a:lnTo>
                  <a:pt x="0" y="11881443"/>
                </a:lnTo>
                <a:lnTo>
                  <a:pt x="11881443" y="11881443"/>
                </a:lnTo>
                <a:lnTo>
                  <a:pt x="118814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93318" y="615282"/>
            <a:ext cx="5581674" cy="2909447"/>
          </a:xfrm>
          <a:custGeom>
            <a:avLst/>
            <a:gdLst/>
            <a:ahLst/>
            <a:cxnLst/>
            <a:rect l="l" t="t" r="r" b="b"/>
            <a:pathLst>
              <a:path w="5581674" h="2909447">
                <a:moveTo>
                  <a:pt x="0" y="0"/>
                </a:moveTo>
                <a:lnTo>
                  <a:pt x="5581674" y="0"/>
                </a:lnTo>
                <a:lnTo>
                  <a:pt x="5581674" y="2909448"/>
                </a:lnTo>
                <a:lnTo>
                  <a:pt x="0" y="29094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690032" y="79375"/>
            <a:ext cx="15226368" cy="1795363"/>
          </a:xfrm>
          <a:prstGeom prst="rect">
            <a:avLst/>
          </a:prstGeom>
        </p:spPr>
        <p:txBody>
          <a:bodyPr wrap="square" lIns="0" tIns="0" rIns="0" bIns="0" rtlCol="0" anchor="t">
            <a:spAutoFit/>
          </a:bodyPr>
          <a:lstStyle/>
          <a:p>
            <a:pPr algn="ctr">
              <a:lnSpc>
                <a:spcPts val="13999"/>
              </a:lnSpc>
            </a:pPr>
            <a:r>
              <a:rPr lang="en-US" sz="9999" dirty="0">
                <a:solidFill>
                  <a:srgbClr val="494F56"/>
                </a:solidFill>
                <a:latin typeface="Sweet Apricot"/>
                <a:ea typeface="Sweet Apricot"/>
                <a:cs typeface="Sweet Apricot"/>
                <a:sym typeface="Sweet Apricot"/>
              </a:rPr>
              <a:t>NON-FUNCTIONAL REQUIREMENTS</a:t>
            </a:r>
          </a:p>
        </p:txBody>
      </p:sp>
      <p:sp>
        <p:nvSpPr>
          <p:cNvPr id="6" name="Freeform 6"/>
          <p:cNvSpPr/>
          <p:nvPr/>
        </p:nvSpPr>
        <p:spPr>
          <a:xfrm>
            <a:off x="1981323" y="1522457"/>
            <a:ext cx="3902831" cy="8484416"/>
          </a:xfrm>
          <a:custGeom>
            <a:avLst/>
            <a:gdLst/>
            <a:ahLst/>
            <a:cxnLst/>
            <a:rect l="l" t="t" r="r" b="b"/>
            <a:pathLst>
              <a:path w="3902831" h="8484416">
                <a:moveTo>
                  <a:pt x="0" y="0"/>
                </a:moveTo>
                <a:lnTo>
                  <a:pt x="3902832" y="0"/>
                </a:lnTo>
                <a:lnTo>
                  <a:pt x="3902832" y="8484417"/>
                </a:lnTo>
                <a:lnTo>
                  <a:pt x="0" y="84844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118545" y="4063592"/>
            <a:ext cx="3644759" cy="3699510"/>
          </a:xfrm>
          <a:prstGeom prst="rect">
            <a:avLst/>
          </a:prstGeom>
        </p:spPr>
        <p:txBody>
          <a:bodyPr lIns="0" tIns="0" rIns="0" bIns="0" rtlCol="0" anchor="t">
            <a:spAutoFit/>
          </a:bodyPr>
          <a:lstStyle/>
          <a:p>
            <a:pPr algn="l">
              <a:lnSpc>
                <a:spcPts val="2940"/>
              </a:lnSpc>
            </a:pPr>
            <a:r>
              <a:rPr lang="en-US" sz="2100" b="1">
                <a:solidFill>
                  <a:srgbClr val="494F56"/>
                </a:solidFill>
                <a:latin typeface="Montserrat Bold"/>
                <a:ea typeface="Montserrat Bold"/>
                <a:cs typeface="Montserrat Bold"/>
                <a:sym typeface="Montserrat Bold"/>
              </a:rPr>
              <a:t>Performance:</a:t>
            </a:r>
          </a:p>
          <a:p>
            <a:pPr algn="l">
              <a:lnSpc>
                <a:spcPts val="2940"/>
              </a:lnSpc>
            </a:pPr>
            <a:r>
              <a:rPr lang="en-US" sz="2100">
                <a:solidFill>
                  <a:srgbClr val="494F56"/>
                </a:solidFill>
                <a:latin typeface="Montserrat"/>
                <a:ea typeface="Montserrat"/>
                <a:cs typeface="Montserrat"/>
                <a:sym typeface="Montserrat"/>
              </a:rPr>
              <a:t>Implement monitoring tools to track system performance, resource utilization, and data</a:t>
            </a:r>
          </a:p>
          <a:p>
            <a:pPr algn="l">
              <a:lnSpc>
                <a:spcPts val="2940"/>
              </a:lnSpc>
            </a:pPr>
            <a:r>
              <a:rPr lang="en-US" sz="2100">
                <a:solidFill>
                  <a:srgbClr val="494F56"/>
                </a:solidFill>
                <a:latin typeface="Montserrat"/>
                <a:ea typeface="Montserrat"/>
                <a:cs typeface="Montserrat"/>
                <a:sym typeface="Montserrat"/>
              </a:rPr>
              <a:t>processing times.</a:t>
            </a:r>
          </a:p>
          <a:p>
            <a:pPr algn="l">
              <a:lnSpc>
                <a:spcPts val="2940"/>
              </a:lnSpc>
            </a:pPr>
            <a:r>
              <a:rPr lang="en-US" sz="2100">
                <a:solidFill>
                  <a:srgbClr val="494F56"/>
                </a:solidFill>
                <a:latin typeface="Montserrat"/>
                <a:ea typeface="Montserrat"/>
                <a:cs typeface="Montserrat"/>
                <a:sym typeface="Montserrat"/>
              </a:rPr>
              <a:t>Include optimization strategies for enhancing the overall efficiency of the system.</a:t>
            </a:r>
          </a:p>
        </p:txBody>
      </p:sp>
      <p:sp>
        <p:nvSpPr>
          <p:cNvPr id="8" name="Freeform 8"/>
          <p:cNvSpPr/>
          <p:nvPr/>
        </p:nvSpPr>
        <p:spPr>
          <a:xfrm>
            <a:off x="12108388" y="1522457"/>
            <a:ext cx="3902831" cy="8484416"/>
          </a:xfrm>
          <a:custGeom>
            <a:avLst/>
            <a:gdLst/>
            <a:ahLst/>
            <a:cxnLst/>
            <a:rect l="l" t="t" r="r" b="b"/>
            <a:pathLst>
              <a:path w="3902831" h="8484416">
                <a:moveTo>
                  <a:pt x="0" y="0"/>
                </a:moveTo>
                <a:lnTo>
                  <a:pt x="3902831" y="0"/>
                </a:lnTo>
                <a:lnTo>
                  <a:pt x="3902831" y="8484417"/>
                </a:lnTo>
                <a:lnTo>
                  <a:pt x="0" y="84844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6982504" y="1698514"/>
            <a:ext cx="3902831" cy="8484416"/>
          </a:xfrm>
          <a:custGeom>
            <a:avLst/>
            <a:gdLst/>
            <a:ahLst/>
            <a:cxnLst/>
            <a:rect l="l" t="t" r="r" b="b"/>
            <a:pathLst>
              <a:path w="3902831" h="8484416">
                <a:moveTo>
                  <a:pt x="0" y="0"/>
                </a:moveTo>
                <a:lnTo>
                  <a:pt x="3902832" y="0"/>
                </a:lnTo>
                <a:lnTo>
                  <a:pt x="3902832" y="8484416"/>
                </a:lnTo>
                <a:lnTo>
                  <a:pt x="0" y="84844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7111540" y="4071917"/>
            <a:ext cx="3644759" cy="3699510"/>
          </a:xfrm>
          <a:prstGeom prst="rect">
            <a:avLst/>
          </a:prstGeom>
        </p:spPr>
        <p:txBody>
          <a:bodyPr lIns="0" tIns="0" rIns="0" bIns="0" rtlCol="0" anchor="t">
            <a:spAutoFit/>
          </a:bodyPr>
          <a:lstStyle/>
          <a:p>
            <a:pPr algn="l">
              <a:lnSpc>
                <a:spcPts val="2940"/>
              </a:lnSpc>
            </a:pPr>
            <a:r>
              <a:rPr lang="en-US" sz="2100" b="1">
                <a:solidFill>
                  <a:srgbClr val="494F56"/>
                </a:solidFill>
                <a:latin typeface="Montserrat Bold"/>
                <a:ea typeface="Montserrat Bold"/>
                <a:cs typeface="Montserrat Bold"/>
                <a:sym typeface="Montserrat Bold"/>
              </a:rPr>
              <a:t>Data Security:</a:t>
            </a:r>
          </a:p>
          <a:p>
            <a:pPr algn="l">
              <a:lnSpc>
                <a:spcPts val="2940"/>
              </a:lnSpc>
            </a:pPr>
            <a:r>
              <a:rPr lang="en-US" sz="2100">
                <a:solidFill>
                  <a:srgbClr val="494F56"/>
                </a:solidFill>
                <a:latin typeface="Montserrat"/>
                <a:ea typeface="Montserrat"/>
                <a:cs typeface="Montserrat"/>
                <a:sym typeface="Montserrat"/>
              </a:rPr>
              <a:t>Implement encryption mechanisms to secure sensitive climate data during storage and</a:t>
            </a:r>
          </a:p>
          <a:p>
            <a:pPr algn="l">
              <a:lnSpc>
                <a:spcPts val="2940"/>
              </a:lnSpc>
            </a:pPr>
            <a:r>
              <a:rPr lang="en-US" sz="2100">
                <a:solidFill>
                  <a:srgbClr val="494F56"/>
                </a:solidFill>
                <a:latin typeface="Montserrat"/>
                <a:ea typeface="Montserrat"/>
                <a:cs typeface="Montserrat"/>
                <a:sym typeface="Montserrat"/>
              </a:rPr>
              <a:t>transmission.</a:t>
            </a:r>
          </a:p>
          <a:p>
            <a:pPr algn="l">
              <a:lnSpc>
                <a:spcPts val="2940"/>
              </a:lnSpc>
            </a:pPr>
            <a:r>
              <a:rPr lang="en-US" sz="2100">
                <a:solidFill>
                  <a:srgbClr val="494F56"/>
                </a:solidFill>
                <a:latin typeface="Montserrat"/>
                <a:ea typeface="Montserrat"/>
                <a:cs typeface="Montserrat"/>
                <a:sym typeface="Montserrat"/>
              </a:rPr>
              <a:t>Ensure compliance with relevant data protection regulations and standards.</a:t>
            </a:r>
          </a:p>
          <a:p>
            <a:pPr algn="l">
              <a:lnSpc>
                <a:spcPts val="2940"/>
              </a:lnSpc>
            </a:pPr>
            <a:endParaRPr lang="en-US" sz="2100">
              <a:solidFill>
                <a:srgbClr val="494F56"/>
              </a:solidFill>
              <a:latin typeface="Montserrat"/>
              <a:ea typeface="Montserrat"/>
              <a:cs typeface="Montserrat"/>
              <a:sym typeface="Montserrat"/>
            </a:endParaRPr>
          </a:p>
        </p:txBody>
      </p:sp>
      <p:sp>
        <p:nvSpPr>
          <p:cNvPr id="11" name="TextBox 11"/>
          <p:cNvSpPr txBox="1"/>
          <p:nvPr/>
        </p:nvSpPr>
        <p:spPr>
          <a:xfrm>
            <a:off x="12237424" y="4063592"/>
            <a:ext cx="3644759" cy="4070985"/>
          </a:xfrm>
          <a:prstGeom prst="rect">
            <a:avLst/>
          </a:prstGeom>
        </p:spPr>
        <p:txBody>
          <a:bodyPr lIns="0" tIns="0" rIns="0" bIns="0" rtlCol="0" anchor="t">
            <a:spAutoFit/>
          </a:bodyPr>
          <a:lstStyle/>
          <a:p>
            <a:pPr algn="l">
              <a:lnSpc>
                <a:spcPts val="2940"/>
              </a:lnSpc>
            </a:pPr>
            <a:r>
              <a:rPr lang="en-US" sz="2100" b="1">
                <a:solidFill>
                  <a:srgbClr val="494F56"/>
                </a:solidFill>
                <a:latin typeface="Montserrat Bold"/>
                <a:ea typeface="Montserrat Bold"/>
                <a:cs typeface="Montserrat Bold"/>
                <a:sym typeface="Montserrat Bold"/>
              </a:rPr>
              <a:t>Scalability:</a:t>
            </a:r>
          </a:p>
          <a:p>
            <a:pPr algn="l">
              <a:lnSpc>
                <a:spcPts val="2940"/>
              </a:lnSpc>
            </a:pPr>
            <a:r>
              <a:rPr lang="en-US" sz="2100">
                <a:solidFill>
                  <a:srgbClr val="494F56"/>
                </a:solidFill>
                <a:latin typeface="Montserrat"/>
                <a:ea typeface="Montserrat"/>
                <a:cs typeface="Montserrat"/>
                <a:sym typeface="Montserrat"/>
              </a:rPr>
              <a:t>The architecture should support horizontal scaling to accommodate increased data volumes and</a:t>
            </a:r>
          </a:p>
          <a:p>
            <a:pPr algn="l">
              <a:lnSpc>
                <a:spcPts val="2940"/>
              </a:lnSpc>
            </a:pPr>
            <a:r>
              <a:rPr lang="en-US" sz="2100">
                <a:solidFill>
                  <a:srgbClr val="494F56"/>
                </a:solidFill>
                <a:latin typeface="Montserrat"/>
                <a:ea typeface="Montserrat"/>
                <a:cs typeface="Montserrat"/>
                <a:sym typeface="Montserrat"/>
              </a:rPr>
              <a:t>processing demands.</a:t>
            </a:r>
          </a:p>
          <a:p>
            <a:pPr algn="l">
              <a:lnSpc>
                <a:spcPts val="2940"/>
              </a:lnSpc>
            </a:pPr>
            <a:r>
              <a:rPr lang="en-US" sz="2100">
                <a:solidFill>
                  <a:srgbClr val="494F56"/>
                </a:solidFill>
                <a:latin typeface="Montserrat"/>
                <a:ea typeface="Montserrat"/>
                <a:cs typeface="Montserrat"/>
                <a:sym typeface="Montserrat"/>
              </a:rPr>
              <a:t>Implement load balancing mechanisms for optimal resource utilization.</a:t>
            </a:r>
          </a:p>
          <a:p>
            <a:pPr algn="l">
              <a:lnSpc>
                <a:spcPts val="2940"/>
              </a:lnSpc>
            </a:pPr>
            <a:endParaRPr lang="en-US" sz="2100">
              <a:solidFill>
                <a:srgbClr val="494F56"/>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1CB"/>
        </a:solidFill>
        <a:effectLst/>
      </p:bgPr>
    </p:bg>
    <p:spTree>
      <p:nvGrpSpPr>
        <p:cNvPr id="1" name=""/>
        <p:cNvGrpSpPr/>
        <p:nvPr/>
      </p:nvGrpSpPr>
      <p:grpSpPr>
        <a:xfrm>
          <a:off x="0" y="0"/>
          <a:ext cx="0" cy="0"/>
          <a:chOff x="0" y="0"/>
          <a:chExt cx="0" cy="0"/>
        </a:xfrm>
      </p:grpSpPr>
      <p:sp>
        <p:nvSpPr>
          <p:cNvPr id="2" name="Freeform 2"/>
          <p:cNvSpPr/>
          <p:nvPr/>
        </p:nvSpPr>
        <p:spPr>
          <a:xfrm>
            <a:off x="-4869180" y="0"/>
            <a:ext cx="11795760" cy="11795760"/>
          </a:xfrm>
          <a:custGeom>
            <a:avLst/>
            <a:gdLst/>
            <a:ahLst/>
            <a:cxnLst/>
            <a:rect l="l" t="t" r="r" b="b"/>
            <a:pathLst>
              <a:path w="11795760" h="11795760">
                <a:moveTo>
                  <a:pt x="0" y="0"/>
                </a:moveTo>
                <a:lnTo>
                  <a:pt x="11795760" y="0"/>
                </a:lnTo>
                <a:lnTo>
                  <a:pt x="11795760" y="11795760"/>
                </a:lnTo>
                <a:lnTo>
                  <a:pt x="0" y="11795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86055" y="4346834"/>
            <a:ext cx="10122997" cy="4822228"/>
          </a:xfrm>
          <a:custGeom>
            <a:avLst/>
            <a:gdLst/>
            <a:ahLst/>
            <a:cxnLst/>
            <a:rect l="l" t="t" r="r" b="b"/>
            <a:pathLst>
              <a:path w="10122997" h="4822228">
                <a:moveTo>
                  <a:pt x="0" y="0"/>
                </a:moveTo>
                <a:lnTo>
                  <a:pt x="10122997" y="0"/>
                </a:lnTo>
                <a:lnTo>
                  <a:pt x="10122997" y="4822227"/>
                </a:lnTo>
                <a:lnTo>
                  <a:pt x="0" y="4822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9359463" y="6159492"/>
            <a:ext cx="6884273" cy="1727200"/>
          </a:xfrm>
          <a:prstGeom prst="rect">
            <a:avLst/>
          </a:prstGeom>
        </p:spPr>
        <p:txBody>
          <a:bodyPr lIns="0" tIns="0" rIns="0" bIns="0" rtlCol="0" anchor="t">
            <a:spAutoFit/>
          </a:bodyPr>
          <a:lstStyle/>
          <a:p>
            <a:pPr marL="539749" lvl="1" indent="-269875" algn="just">
              <a:lnSpc>
                <a:spcPts val="3499"/>
              </a:lnSpc>
              <a:buFont typeface="Arial"/>
              <a:buChar char="•"/>
            </a:pPr>
            <a:r>
              <a:rPr lang="en-US" sz="2499" spc="-52" dirty="0">
                <a:solidFill>
                  <a:srgbClr val="494F56"/>
                </a:solidFill>
                <a:latin typeface="Montserrat"/>
                <a:ea typeface="Montserrat"/>
                <a:cs typeface="Montserrat"/>
                <a:sym typeface="Montserrat"/>
              </a:rPr>
              <a:t>Aim for 99% uptime with scheduled maintenance.</a:t>
            </a:r>
          </a:p>
          <a:p>
            <a:pPr marL="539749" lvl="1" indent="-269875" algn="just">
              <a:lnSpc>
                <a:spcPts val="3499"/>
              </a:lnSpc>
              <a:buFont typeface="Arial"/>
              <a:buChar char="•"/>
            </a:pPr>
            <a:r>
              <a:rPr lang="en-US" sz="2499" spc="-52" dirty="0">
                <a:solidFill>
                  <a:srgbClr val="494F56"/>
                </a:solidFill>
                <a:latin typeface="Montserrat"/>
                <a:ea typeface="Montserrat"/>
                <a:cs typeface="Montserrat"/>
                <a:sym typeface="Montserrat"/>
              </a:rPr>
              <a:t>Regular automated data backups to prevent data loss.</a:t>
            </a:r>
          </a:p>
        </p:txBody>
      </p:sp>
      <p:sp>
        <p:nvSpPr>
          <p:cNvPr id="5" name="Freeform 5"/>
          <p:cNvSpPr/>
          <p:nvPr/>
        </p:nvSpPr>
        <p:spPr>
          <a:xfrm>
            <a:off x="13148563" y="1028700"/>
            <a:ext cx="3695194" cy="2250709"/>
          </a:xfrm>
          <a:custGeom>
            <a:avLst/>
            <a:gdLst/>
            <a:ahLst/>
            <a:cxnLst/>
            <a:rect l="l" t="t" r="r" b="b"/>
            <a:pathLst>
              <a:path w="3695194" h="2250709">
                <a:moveTo>
                  <a:pt x="0" y="0"/>
                </a:moveTo>
                <a:lnTo>
                  <a:pt x="3695194" y="0"/>
                </a:lnTo>
                <a:lnTo>
                  <a:pt x="3695194" y="2250709"/>
                </a:lnTo>
                <a:lnTo>
                  <a:pt x="0" y="22507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486400" y="479392"/>
            <a:ext cx="7315200" cy="2973137"/>
          </a:xfrm>
          <a:custGeom>
            <a:avLst/>
            <a:gdLst/>
            <a:ahLst/>
            <a:cxnLst/>
            <a:rect l="l" t="t" r="r" b="b"/>
            <a:pathLst>
              <a:path w="7315200" h="2973137">
                <a:moveTo>
                  <a:pt x="0" y="0"/>
                </a:moveTo>
                <a:lnTo>
                  <a:pt x="7315200" y="0"/>
                </a:lnTo>
                <a:lnTo>
                  <a:pt x="7315200" y="2973136"/>
                </a:lnTo>
                <a:lnTo>
                  <a:pt x="0" y="29731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9662835" y="5291455"/>
            <a:ext cx="6186765" cy="718145"/>
          </a:xfrm>
          <a:prstGeom prst="rect">
            <a:avLst/>
          </a:prstGeom>
        </p:spPr>
        <p:txBody>
          <a:bodyPr wrap="square" lIns="0" tIns="0" rIns="0" bIns="0" rtlCol="0" anchor="t">
            <a:spAutoFit/>
          </a:bodyPr>
          <a:lstStyle/>
          <a:p>
            <a:pPr algn="ctr">
              <a:lnSpc>
                <a:spcPts val="5599"/>
              </a:lnSpc>
            </a:pPr>
            <a:r>
              <a:rPr lang="en-US" sz="3999" dirty="0">
                <a:solidFill>
                  <a:srgbClr val="494F56"/>
                </a:solidFill>
                <a:latin typeface="Sweet Apricot"/>
                <a:ea typeface="Sweet Apricot"/>
                <a:cs typeface="Sweet Apricot"/>
                <a:sym typeface="Sweet Apricot"/>
              </a:rPr>
              <a:t>SYSTEM RELIABILITY AND UPTIME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94F56"/>
        </a:solidFill>
        <a:effectLst/>
      </p:bgPr>
    </p:bg>
    <p:spTree>
      <p:nvGrpSpPr>
        <p:cNvPr id="1" name=""/>
        <p:cNvGrpSpPr/>
        <p:nvPr/>
      </p:nvGrpSpPr>
      <p:grpSpPr>
        <a:xfrm>
          <a:off x="0" y="0"/>
          <a:ext cx="0" cy="0"/>
          <a:chOff x="0" y="0"/>
          <a:chExt cx="0" cy="0"/>
        </a:xfrm>
      </p:grpSpPr>
      <p:sp>
        <p:nvSpPr>
          <p:cNvPr id="2" name="Freeform 2"/>
          <p:cNvSpPr/>
          <p:nvPr/>
        </p:nvSpPr>
        <p:spPr>
          <a:xfrm>
            <a:off x="12016482" y="2250986"/>
            <a:ext cx="3276858" cy="1708062"/>
          </a:xfrm>
          <a:custGeom>
            <a:avLst/>
            <a:gdLst/>
            <a:ahLst/>
            <a:cxnLst/>
            <a:rect l="l" t="t" r="r" b="b"/>
            <a:pathLst>
              <a:path w="3276858" h="1708062">
                <a:moveTo>
                  <a:pt x="0" y="0"/>
                </a:moveTo>
                <a:lnTo>
                  <a:pt x="3276858" y="0"/>
                </a:lnTo>
                <a:lnTo>
                  <a:pt x="3276858" y="1708062"/>
                </a:lnTo>
                <a:lnTo>
                  <a:pt x="0" y="1708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615876" y="1949155"/>
            <a:ext cx="5290028" cy="6099612"/>
          </a:xfrm>
          <a:custGeom>
            <a:avLst/>
            <a:gdLst/>
            <a:ahLst/>
            <a:cxnLst/>
            <a:rect l="l" t="t" r="r" b="b"/>
            <a:pathLst>
              <a:path w="5290028" h="6099612">
                <a:moveTo>
                  <a:pt x="0" y="0"/>
                </a:moveTo>
                <a:lnTo>
                  <a:pt x="5290027" y="0"/>
                </a:lnTo>
                <a:lnTo>
                  <a:pt x="5290027" y="6099612"/>
                </a:lnTo>
                <a:lnTo>
                  <a:pt x="0" y="6099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001945" y="2733498"/>
            <a:ext cx="4517888" cy="1384300"/>
          </a:xfrm>
          <a:prstGeom prst="rect">
            <a:avLst/>
          </a:prstGeom>
        </p:spPr>
        <p:txBody>
          <a:bodyPr lIns="0" tIns="0" rIns="0" bIns="0" rtlCol="0" anchor="t">
            <a:spAutoFit/>
          </a:bodyPr>
          <a:lstStyle/>
          <a:p>
            <a:pPr algn="ctr">
              <a:lnSpc>
                <a:spcPts val="5599"/>
              </a:lnSpc>
            </a:pPr>
            <a:r>
              <a:rPr lang="en-US" sz="3999" dirty="0">
                <a:solidFill>
                  <a:srgbClr val="494F56"/>
                </a:solidFill>
                <a:latin typeface="Sweet Apricot"/>
                <a:ea typeface="Sweet Apricot"/>
                <a:cs typeface="Sweet Apricot"/>
                <a:sym typeface="Sweet Apricot"/>
              </a:rPr>
              <a:t>COMPLIANCE AND STANDARDS</a:t>
            </a:r>
          </a:p>
        </p:txBody>
      </p:sp>
      <p:grpSp>
        <p:nvGrpSpPr>
          <p:cNvPr id="5" name="Group 5"/>
          <p:cNvGrpSpPr/>
          <p:nvPr/>
        </p:nvGrpSpPr>
        <p:grpSpPr>
          <a:xfrm>
            <a:off x="9029700" y="1028700"/>
            <a:ext cx="8229600" cy="8229600"/>
            <a:chOff x="0" y="0"/>
            <a:chExt cx="817979" cy="817979"/>
          </a:xfrm>
        </p:grpSpPr>
        <p:sp>
          <p:nvSpPr>
            <p:cNvPr id="6" name="Freeform 6"/>
            <p:cNvSpPr/>
            <p:nvPr/>
          </p:nvSpPr>
          <p:spPr>
            <a:xfrm>
              <a:off x="0" y="0"/>
              <a:ext cx="817979" cy="817979"/>
            </a:xfrm>
            <a:custGeom>
              <a:avLst/>
              <a:gdLst/>
              <a:ahLst/>
              <a:cxnLst/>
              <a:rect l="l" t="t" r="r" b="b"/>
              <a:pathLst>
                <a:path w="817979" h="817979">
                  <a:moveTo>
                    <a:pt x="272807" y="19070"/>
                  </a:moveTo>
                  <a:cubicBezTo>
                    <a:pt x="314607" y="7556"/>
                    <a:pt x="362418" y="0"/>
                    <a:pt x="409210" y="0"/>
                  </a:cubicBezTo>
                  <a:cubicBezTo>
                    <a:pt x="456003" y="0"/>
                    <a:pt x="501029" y="6476"/>
                    <a:pt x="542523" y="17990"/>
                  </a:cubicBezTo>
                  <a:cubicBezTo>
                    <a:pt x="543407" y="18350"/>
                    <a:pt x="544289" y="18350"/>
                    <a:pt x="545172" y="18710"/>
                  </a:cubicBezTo>
                  <a:cubicBezTo>
                    <a:pt x="700998" y="64765"/>
                    <a:pt x="815772" y="186379"/>
                    <a:pt x="817979" y="328617"/>
                  </a:cubicBezTo>
                  <a:lnTo>
                    <a:pt x="817979" y="817979"/>
                  </a:lnTo>
                  <a:lnTo>
                    <a:pt x="0" y="817979"/>
                  </a:lnTo>
                  <a:lnTo>
                    <a:pt x="0" y="328980"/>
                  </a:lnTo>
                  <a:cubicBezTo>
                    <a:pt x="2207" y="185660"/>
                    <a:pt x="115214" y="64045"/>
                    <a:pt x="272807" y="19070"/>
                  </a:cubicBezTo>
                  <a:close/>
                </a:path>
              </a:pathLst>
            </a:custGeom>
            <a:solidFill>
              <a:srgbClr val="EEE1CB"/>
            </a:solidFill>
          </p:spPr>
        </p:sp>
        <p:sp>
          <p:nvSpPr>
            <p:cNvPr id="7" name="TextBox 7"/>
            <p:cNvSpPr txBox="1"/>
            <p:nvPr/>
          </p:nvSpPr>
          <p:spPr>
            <a:xfrm>
              <a:off x="0" y="69850"/>
              <a:ext cx="817979" cy="748129"/>
            </a:xfrm>
            <a:prstGeom prst="rect">
              <a:avLst/>
            </a:prstGeom>
          </p:spPr>
          <p:txBody>
            <a:bodyPr lIns="50800" tIns="50800" rIns="50800" bIns="50800" rtlCol="0" anchor="ctr"/>
            <a:lstStyle/>
            <a:p>
              <a:pPr algn="ctr">
                <a:lnSpc>
                  <a:spcPts val="3546"/>
                </a:lnSpc>
              </a:pPr>
              <a:endParaRPr/>
            </a:p>
          </p:txBody>
        </p:sp>
      </p:grpSp>
      <p:sp>
        <p:nvSpPr>
          <p:cNvPr id="8" name="Freeform 8"/>
          <p:cNvSpPr/>
          <p:nvPr/>
        </p:nvSpPr>
        <p:spPr>
          <a:xfrm>
            <a:off x="9029700" y="3150850"/>
            <a:ext cx="3743097" cy="6116975"/>
          </a:xfrm>
          <a:custGeom>
            <a:avLst/>
            <a:gdLst/>
            <a:ahLst/>
            <a:cxnLst/>
            <a:rect l="l" t="t" r="r" b="b"/>
            <a:pathLst>
              <a:path w="3743097" h="6116975">
                <a:moveTo>
                  <a:pt x="0" y="0"/>
                </a:moveTo>
                <a:lnTo>
                  <a:pt x="3743097" y="0"/>
                </a:lnTo>
                <a:lnTo>
                  <a:pt x="3743097" y="6116975"/>
                </a:lnTo>
                <a:lnTo>
                  <a:pt x="0" y="6116975"/>
                </a:lnTo>
                <a:lnTo>
                  <a:pt x="0" y="0"/>
                </a:lnTo>
                <a:close/>
              </a:path>
            </a:pathLst>
          </a:custGeom>
          <a:blipFill>
            <a:blip r:embed="rId6">
              <a:extLst>
                <a:ext uri="{96DAC541-7B7A-43D3-8B79-37D633B846F1}">
                  <asvg:svgBlip xmlns:asvg="http://schemas.microsoft.com/office/drawing/2016/SVG/main" r:embed="rId7"/>
                </a:ext>
              </a:extLst>
            </a:blip>
            <a:stretch>
              <a:fillRect l="-77055" r="-5950" b="-11984"/>
            </a:stretch>
          </a:blipFill>
        </p:spPr>
      </p:sp>
      <p:sp>
        <p:nvSpPr>
          <p:cNvPr id="9" name="Freeform 9"/>
          <p:cNvSpPr/>
          <p:nvPr/>
        </p:nvSpPr>
        <p:spPr>
          <a:xfrm>
            <a:off x="11351297" y="2250986"/>
            <a:ext cx="3586407" cy="1457633"/>
          </a:xfrm>
          <a:custGeom>
            <a:avLst/>
            <a:gdLst/>
            <a:ahLst/>
            <a:cxnLst/>
            <a:rect l="l" t="t" r="r" b="b"/>
            <a:pathLst>
              <a:path w="3586407" h="1457633">
                <a:moveTo>
                  <a:pt x="0" y="0"/>
                </a:moveTo>
                <a:lnTo>
                  <a:pt x="3586406" y="0"/>
                </a:lnTo>
                <a:lnTo>
                  <a:pt x="3586406" y="1457633"/>
                </a:lnTo>
                <a:lnTo>
                  <a:pt x="0" y="14576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4310360" y="3959048"/>
            <a:ext cx="1965960" cy="1197448"/>
          </a:xfrm>
          <a:custGeom>
            <a:avLst/>
            <a:gdLst/>
            <a:ahLst/>
            <a:cxnLst/>
            <a:rect l="l" t="t" r="r" b="b"/>
            <a:pathLst>
              <a:path w="1965960" h="1197448">
                <a:moveTo>
                  <a:pt x="0" y="0"/>
                </a:moveTo>
                <a:lnTo>
                  <a:pt x="1965960" y="0"/>
                </a:lnTo>
                <a:lnTo>
                  <a:pt x="1965960" y="1197449"/>
                </a:lnTo>
                <a:lnTo>
                  <a:pt x="0" y="11974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2183627" y="4133890"/>
            <a:ext cx="4154524" cy="3329940"/>
          </a:xfrm>
          <a:prstGeom prst="rect">
            <a:avLst/>
          </a:prstGeom>
        </p:spPr>
        <p:txBody>
          <a:bodyPr lIns="0" tIns="0" rIns="0" bIns="0" rtlCol="0" anchor="t">
            <a:spAutoFit/>
          </a:bodyPr>
          <a:lstStyle/>
          <a:p>
            <a:pPr marL="518160" lvl="1" indent="-259080" algn="l">
              <a:lnSpc>
                <a:spcPts val="3359"/>
              </a:lnSpc>
              <a:buAutoNum type="arabicPeriod"/>
            </a:pPr>
            <a:r>
              <a:rPr lang="en-US" sz="2400">
                <a:solidFill>
                  <a:srgbClr val="494F56"/>
                </a:solidFill>
                <a:latin typeface="Montserrat"/>
                <a:ea typeface="Montserrat"/>
                <a:cs typeface="Montserrat"/>
                <a:sym typeface="Montserrat"/>
              </a:rPr>
              <a:t>Ensure adherence to relevant environmental data standards and protocols.</a:t>
            </a:r>
          </a:p>
          <a:p>
            <a:pPr marL="518160" lvl="1" indent="-259080" algn="l">
              <a:lnSpc>
                <a:spcPts val="3359"/>
              </a:lnSpc>
              <a:buAutoNum type="arabicPeriod"/>
            </a:pPr>
            <a:r>
              <a:rPr lang="en-US" sz="2400">
                <a:solidFill>
                  <a:srgbClr val="494F56"/>
                </a:solidFill>
                <a:latin typeface="Montserrat"/>
                <a:ea typeface="Montserrat"/>
                <a:cs typeface="Montserrat"/>
                <a:sym typeface="Montserrat"/>
              </a:rPr>
              <a:t>Comply with industry best practices for big data processing and analytics.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AE8DE"/>
        </a:solidFill>
        <a:effectLst/>
      </p:bgPr>
    </p:bg>
    <p:spTree>
      <p:nvGrpSpPr>
        <p:cNvPr id="1" name=""/>
        <p:cNvGrpSpPr/>
        <p:nvPr/>
      </p:nvGrpSpPr>
      <p:grpSpPr>
        <a:xfrm>
          <a:off x="0" y="0"/>
          <a:ext cx="0" cy="0"/>
          <a:chOff x="0" y="0"/>
          <a:chExt cx="0" cy="0"/>
        </a:xfrm>
      </p:grpSpPr>
      <p:sp>
        <p:nvSpPr>
          <p:cNvPr id="2" name="Freeform 2"/>
          <p:cNvSpPr/>
          <p:nvPr/>
        </p:nvSpPr>
        <p:spPr>
          <a:xfrm>
            <a:off x="-5163480" y="2558579"/>
            <a:ext cx="23696761" cy="13399441"/>
          </a:xfrm>
          <a:custGeom>
            <a:avLst/>
            <a:gdLst/>
            <a:ahLst/>
            <a:cxnLst/>
            <a:rect l="l" t="t" r="r" b="b"/>
            <a:pathLst>
              <a:path w="23696761" h="13399441">
                <a:moveTo>
                  <a:pt x="0" y="0"/>
                </a:moveTo>
                <a:lnTo>
                  <a:pt x="23696760" y="0"/>
                </a:lnTo>
                <a:lnTo>
                  <a:pt x="23696760" y="13399442"/>
                </a:lnTo>
                <a:lnTo>
                  <a:pt x="0" y="1339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698638" y="5897730"/>
            <a:ext cx="7315200" cy="4030010"/>
          </a:xfrm>
          <a:custGeom>
            <a:avLst/>
            <a:gdLst/>
            <a:ahLst/>
            <a:cxnLst/>
            <a:rect l="l" t="t" r="r" b="b"/>
            <a:pathLst>
              <a:path w="7315200" h="4030010">
                <a:moveTo>
                  <a:pt x="0" y="0"/>
                </a:moveTo>
                <a:lnTo>
                  <a:pt x="7315200" y="0"/>
                </a:lnTo>
                <a:lnTo>
                  <a:pt x="7315200" y="4030011"/>
                </a:lnTo>
                <a:lnTo>
                  <a:pt x="0" y="40300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62426" y="5897730"/>
            <a:ext cx="7315200" cy="4030010"/>
          </a:xfrm>
          <a:custGeom>
            <a:avLst/>
            <a:gdLst/>
            <a:ahLst/>
            <a:cxnLst/>
            <a:rect l="l" t="t" r="r" b="b"/>
            <a:pathLst>
              <a:path w="7315200" h="4030010">
                <a:moveTo>
                  <a:pt x="0" y="0"/>
                </a:moveTo>
                <a:lnTo>
                  <a:pt x="7315200" y="0"/>
                </a:lnTo>
                <a:lnTo>
                  <a:pt x="7315200" y="4030011"/>
                </a:lnTo>
                <a:lnTo>
                  <a:pt x="0" y="40300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62426" y="1198280"/>
            <a:ext cx="7315200" cy="4030010"/>
          </a:xfrm>
          <a:custGeom>
            <a:avLst/>
            <a:gdLst/>
            <a:ahLst/>
            <a:cxnLst/>
            <a:rect l="l" t="t" r="r" b="b"/>
            <a:pathLst>
              <a:path w="7315200" h="4030010">
                <a:moveTo>
                  <a:pt x="0" y="0"/>
                </a:moveTo>
                <a:lnTo>
                  <a:pt x="7315200" y="0"/>
                </a:lnTo>
                <a:lnTo>
                  <a:pt x="7315200" y="4030010"/>
                </a:lnTo>
                <a:lnTo>
                  <a:pt x="0" y="4030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786343" y="2520479"/>
            <a:ext cx="5067366" cy="1653540"/>
          </a:xfrm>
          <a:prstGeom prst="rect">
            <a:avLst/>
          </a:prstGeom>
        </p:spPr>
        <p:txBody>
          <a:bodyPr lIns="0" tIns="0" rIns="0" bIns="0" rtlCol="0" anchor="t">
            <a:spAutoFit/>
          </a:bodyPr>
          <a:lstStyle/>
          <a:p>
            <a:pPr algn="ctr">
              <a:lnSpc>
                <a:spcPts val="3359"/>
              </a:lnSpc>
            </a:pPr>
            <a:r>
              <a:rPr lang="en-US" sz="2400" b="1">
                <a:solidFill>
                  <a:srgbClr val="494F56"/>
                </a:solidFill>
                <a:latin typeface="Montserrat Bold"/>
                <a:ea typeface="Montserrat Bold"/>
                <a:cs typeface="Montserrat Bold"/>
                <a:sym typeface="Montserrat Bold"/>
              </a:rPr>
              <a:t>DESIGN SPECIFICATIONS</a:t>
            </a:r>
          </a:p>
          <a:p>
            <a:pPr algn="ctr">
              <a:lnSpc>
                <a:spcPts val="3359"/>
              </a:lnSpc>
            </a:pPr>
            <a:r>
              <a:rPr lang="en-US" sz="2400">
                <a:solidFill>
                  <a:srgbClr val="494F56"/>
                </a:solidFill>
                <a:latin typeface="Montserrat"/>
                <a:ea typeface="Montserrat"/>
                <a:cs typeface="Montserrat"/>
                <a:sym typeface="Montserrat"/>
              </a:rPr>
              <a:t>Include problem definition, flowcharts, and data diagrams.</a:t>
            </a:r>
          </a:p>
          <a:p>
            <a:pPr algn="ctr">
              <a:lnSpc>
                <a:spcPts val="3359"/>
              </a:lnSpc>
            </a:pPr>
            <a:endParaRPr lang="en-US" sz="2400">
              <a:solidFill>
                <a:srgbClr val="494F56"/>
              </a:solidFill>
              <a:latin typeface="Montserrat"/>
              <a:ea typeface="Montserrat"/>
              <a:cs typeface="Montserrat"/>
              <a:sym typeface="Montserrat"/>
            </a:endParaRPr>
          </a:p>
        </p:txBody>
      </p:sp>
      <p:sp>
        <p:nvSpPr>
          <p:cNvPr id="7" name="Freeform 7"/>
          <p:cNvSpPr/>
          <p:nvPr/>
        </p:nvSpPr>
        <p:spPr>
          <a:xfrm>
            <a:off x="9944100" y="1346903"/>
            <a:ext cx="7315200" cy="4030010"/>
          </a:xfrm>
          <a:custGeom>
            <a:avLst/>
            <a:gdLst/>
            <a:ahLst/>
            <a:cxnLst/>
            <a:rect l="l" t="t" r="r" b="b"/>
            <a:pathLst>
              <a:path w="7315200" h="4030010">
                <a:moveTo>
                  <a:pt x="0" y="0"/>
                </a:moveTo>
                <a:lnTo>
                  <a:pt x="7315200" y="0"/>
                </a:lnTo>
                <a:lnTo>
                  <a:pt x="7315200" y="4030010"/>
                </a:lnTo>
                <a:lnTo>
                  <a:pt x="0" y="4030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116651" y="-161925"/>
            <a:ext cx="8054697" cy="1377949"/>
          </a:xfrm>
          <a:prstGeom prst="rect">
            <a:avLst/>
          </a:prstGeom>
        </p:spPr>
        <p:txBody>
          <a:bodyPr lIns="0" tIns="0" rIns="0" bIns="0" rtlCol="0" anchor="t">
            <a:spAutoFit/>
          </a:bodyPr>
          <a:lstStyle/>
          <a:p>
            <a:pPr algn="ctr">
              <a:lnSpc>
                <a:spcPts val="11200"/>
              </a:lnSpc>
            </a:pPr>
            <a:r>
              <a:rPr lang="en-US" sz="8000">
                <a:solidFill>
                  <a:srgbClr val="494F56"/>
                </a:solidFill>
                <a:latin typeface="Sweet Apricot"/>
                <a:ea typeface="Sweet Apricot"/>
                <a:cs typeface="Sweet Apricot"/>
                <a:sym typeface="Sweet Apricot"/>
              </a:rPr>
              <a:t>PROJECT DELIVERABLES</a:t>
            </a:r>
          </a:p>
        </p:txBody>
      </p:sp>
      <p:sp>
        <p:nvSpPr>
          <p:cNvPr id="9" name="TextBox 9"/>
          <p:cNvSpPr txBox="1"/>
          <p:nvPr/>
        </p:nvSpPr>
        <p:spPr>
          <a:xfrm>
            <a:off x="10822556" y="7290062"/>
            <a:ext cx="5067366" cy="1653540"/>
          </a:xfrm>
          <a:prstGeom prst="rect">
            <a:avLst/>
          </a:prstGeom>
        </p:spPr>
        <p:txBody>
          <a:bodyPr lIns="0" tIns="0" rIns="0" bIns="0" rtlCol="0" anchor="t">
            <a:spAutoFit/>
          </a:bodyPr>
          <a:lstStyle/>
          <a:p>
            <a:pPr algn="ctr">
              <a:lnSpc>
                <a:spcPts val="3359"/>
              </a:lnSpc>
            </a:pPr>
            <a:r>
              <a:rPr lang="en-US" sz="2400" b="1">
                <a:solidFill>
                  <a:srgbClr val="494F56"/>
                </a:solidFill>
                <a:latin typeface="Montserrat Bold"/>
                <a:ea typeface="Montserrat Bold"/>
                <a:cs typeface="Montserrat Bold"/>
                <a:sym typeface="Montserrat Bold"/>
              </a:rPr>
              <a:t>VIDEO DEMONSTRATION</a:t>
            </a:r>
          </a:p>
          <a:p>
            <a:pPr algn="ctr">
              <a:lnSpc>
                <a:spcPts val="3359"/>
              </a:lnSpc>
            </a:pPr>
            <a:r>
              <a:rPr lang="en-US" sz="2400">
                <a:solidFill>
                  <a:srgbClr val="494F56"/>
                </a:solidFill>
                <a:latin typeface="Montserrat"/>
                <a:ea typeface="Montserrat"/>
                <a:cs typeface="Montserrat"/>
                <a:sym typeface="Montserrat"/>
              </a:rPr>
              <a:t>Showcasing the working of the project.</a:t>
            </a:r>
          </a:p>
          <a:p>
            <a:pPr algn="ctr">
              <a:lnSpc>
                <a:spcPts val="3359"/>
              </a:lnSpc>
            </a:pPr>
            <a:endParaRPr lang="en-US" sz="2400">
              <a:solidFill>
                <a:srgbClr val="494F56"/>
              </a:solidFill>
              <a:latin typeface="Montserrat"/>
              <a:ea typeface="Montserrat"/>
              <a:cs typeface="Montserrat"/>
              <a:sym typeface="Montserrat"/>
            </a:endParaRPr>
          </a:p>
        </p:txBody>
      </p:sp>
      <p:sp>
        <p:nvSpPr>
          <p:cNvPr id="10" name="TextBox 10"/>
          <p:cNvSpPr txBox="1"/>
          <p:nvPr/>
        </p:nvSpPr>
        <p:spPr>
          <a:xfrm>
            <a:off x="10822556" y="2520479"/>
            <a:ext cx="5067366" cy="1653540"/>
          </a:xfrm>
          <a:prstGeom prst="rect">
            <a:avLst/>
          </a:prstGeom>
        </p:spPr>
        <p:txBody>
          <a:bodyPr lIns="0" tIns="0" rIns="0" bIns="0" rtlCol="0" anchor="t">
            <a:spAutoFit/>
          </a:bodyPr>
          <a:lstStyle/>
          <a:p>
            <a:pPr algn="ctr">
              <a:lnSpc>
                <a:spcPts val="3359"/>
              </a:lnSpc>
            </a:pPr>
            <a:r>
              <a:rPr lang="en-US" sz="2400" b="1">
                <a:solidFill>
                  <a:srgbClr val="494F56"/>
                </a:solidFill>
                <a:latin typeface="Montserrat Bold"/>
                <a:ea typeface="Montserrat Bold"/>
                <a:cs typeface="Montserrat Bold"/>
                <a:sym typeface="Montserrat Bold"/>
              </a:rPr>
              <a:t>SOURCE CODE</a:t>
            </a:r>
          </a:p>
          <a:p>
            <a:pPr algn="ctr">
              <a:lnSpc>
                <a:spcPts val="3359"/>
              </a:lnSpc>
            </a:pPr>
            <a:r>
              <a:rPr lang="en-US" sz="2400">
                <a:solidFill>
                  <a:srgbClr val="494F56"/>
                </a:solidFill>
                <a:latin typeface="Montserrat"/>
                <a:ea typeface="Montserrat"/>
                <a:cs typeface="Montserrat"/>
                <a:sym typeface="Montserrat"/>
              </a:rPr>
              <a:t>Documenting all source code used in the project</a:t>
            </a:r>
          </a:p>
          <a:p>
            <a:pPr algn="ctr">
              <a:lnSpc>
                <a:spcPts val="3359"/>
              </a:lnSpc>
            </a:pPr>
            <a:endParaRPr lang="en-US" sz="2400">
              <a:solidFill>
                <a:srgbClr val="494F56"/>
              </a:solidFill>
              <a:latin typeface="Montserrat"/>
              <a:ea typeface="Montserrat"/>
              <a:cs typeface="Montserrat"/>
              <a:sym typeface="Montserrat"/>
            </a:endParaRPr>
          </a:p>
        </p:txBody>
      </p:sp>
      <p:sp>
        <p:nvSpPr>
          <p:cNvPr id="11" name="TextBox 11"/>
          <p:cNvSpPr txBox="1"/>
          <p:nvPr/>
        </p:nvSpPr>
        <p:spPr>
          <a:xfrm>
            <a:off x="1786343" y="7290062"/>
            <a:ext cx="5067366" cy="1653540"/>
          </a:xfrm>
          <a:prstGeom prst="rect">
            <a:avLst/>
          </a:prstGeom>
        </p:spPr>
        <p:txBody>
          <a:bodyPr lIns="0" tIns="0" rIns="0" bIns="0" rtlCol="0" anchor="t">
            <a:spAutoFit/>
          </a:bodyPr>
          <a:lstStyle/>
          <a:p>
            <a:pPr algn="ctr">
              <a:lnSpc>
                <a:spcPts val="3359"/>
              </a:lnSpc>
            </a:pPr>
            <a:r>
              <a:rPr lang="en-US" sz="2400" b="1">
                <a:solidFill>
                  <a:srgbClr val="494F56"/>
                </a:solidFill>
                <a:latin typeface="Montserrat Bold"/>
                <a:ea typeface="Montserrat Bold"/>
                <a:cs typeface="Montserrat Bold"/>
                <a:sym typeface="Montserrat Bold"/>
              </a:rPr>
              <a:t>TEST DATA</a:t>
            </a:r>
          </a:p>
          <a:p>
            <a:pPr algn="ctr">
              <a:lnSpc>
                <a:spcPts val="3359"/>
              </a:lnSpc>
            </a:pPr>
            <a:r>
              <a:rPr lang="en-US" sz="2400">
                <a:solidFill>
                  <a:srgbClr val="494F56"/>
                </a:solidFill>
                <a:latin typeface="Montserrat"/>
                <a:ea typeface="Montserrat"/>
                <a:cs typeface="Montserrat"/>
                <a:sym typeface="Montserrat"/>
              </a:rPr>
              <a:t>Provide test data and project installation instructions.</a:t>
            </a:r>
          </a:p>
          <a:p>
            <a:pPr algn="ctr">
              <a:lnSpc>
                <a:spcPts val="3359"/>
              </a:lnSpc>
            </a:pPr>
            <a:endParaRPr lang="en-US" sz="2400">
              <a:solidFill>
                <a:srgbClr val="494F56"/>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94F56"/>
        </a:solidFill>
        <a:effectLst/>
      </p:bgPr>
    </p:bg>
    <p:spTree>
      <p:nvGrpSpPr>
        <p:cNvPr id="1" name=""/>
        <p:cNvGrpSpPr/>
        <p:nvPr/>
      </p:nvGrpSpPr>
      <p:grpSpPr>
        <a:xfrm>
          <a:off x="0" y="0"/>
          <a:ext cx="0" cy="0"/>
          <a:chOff x="0" y="0"/>
          <a:chExt cx="0" cy="0"/>
        </a:xfrm>
      </p:grpSpPr>
      <p:sp>
        <p:nvSpPr>
          <p:cNvPr id="2" name="Freeform 2"/>
          <p:cNvSpPr/>
          <p:nvPr/>
        </p:nvSpPr>
        <p:spPr>
          <a:xfrm>
            <a:off x="12016482" y="2250986"/>
            <a:ext cx="3276858" cy="1708062"/>
          </a:xfrm>
          <a:custGeom>
            <a:avLst/>
            <a:gdLst/>
            <a:ahLst/>
            <a:cxnLst/>
            <a:rect l="l" t="t" r="r" b="b"/>
            <a:pathLst>
              <a:path w="3276858" h="1708062">
                <a:moveTo>
                  <a:pt x="0" y="0"/>
                </a:moveTo>
                <a:lnTo>
                  <a:pt x="3276858" y="0"/>
                </a:lnTo>
                <a:lnTo>
                  <a:pt x="3276858" y="1708062"/>
                </a:lnTo>
                <a:lnTo>
                  <a:pt x="0" y="1708062"/>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92239" y="836749"/>
            <a:ext cx="9850730" cy="8847746"/>
          </a:xfrm>
          <a:custGeom>
            <a:avLst/>
            <a:gdLst/>
            <a:ahLst/>
            <a:cxnLst/>
            <a:rect l="l" t="t" r="r" b="b"/>
            <a:pathLst>
              <a:path w="9850730" h="8847746">
                <a:moveTo>
                  <a:pt x="0" y="0"/>
                </a:moveTo>
                <a:lnTo>
                  <a:pt x="9850730" y="0"/>
                </a:lnTo>
                <a:lnTo>
                  <a:pt x="9850730" y="8847747"/>
                </a:lnTo>
                <a:lnTo>
                  <a:pt x="0" y="88477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029700" y="1028700"/>
            <a:ext cx="8229600" cy="8229600"/>
            <a:chOff x="0" y="0"/>
            <a:chExt cx="817979" cy="817979"/>
          </a:xfrm>
        </p:grpSpPr>
        <p:sp>
          <p:nvSpPr>
            <p:cNvPr id="5" name="Freeform 5"/>
            <p:cNvSpPr/>
            <p:nvPr/>
          </p:nvSpPr>
          <p:spPr>
            <a:xfrm>
              <a:off x="0" y="0"/>
              <a:ext cx="817979" cy="817979"/>
            </a:xfrm>
            <a:custGeom>
              <a:avLst/>
              <a:gdLst/>
              <a:ahLst/>
              <a:cxnLst/>
              <a:rect l="l" t="t" r="r" b="b"/>
              <a:pathLst>
                <a:path w="817979" h="817979">
                  <a:moveTo>
                    <a:pt x="272807" y="19070"/>
                  </a:moveTo>
                  <a:cubicBezTo>
                    <a:pt x="314607" y="7556"/>
                    <a:pt x="362418" y="0"/>
                    <a:pt x="409210" y="0"/>
                  </a:cubicBezTo>
                  <a:cubicBezTo>
                    <a:pt x="456003" y="0"/>
                    <a:pt x="501029" y="6476"/>
                    <a:pt x="542523" y="17990"/>
                  </a:cubicBezTo>
                  <a:cubicBezTo>
                    <a:pt x="543407" y="18350"/>
                    <a:pt x="544289" y="18350"/>
                    <a:pt x="545172" y="18710"/>
                  </a:cubicBezTo>
                  <a:cubicBezTo>
                    <a:pt x="700998" y="64765"/>
                    <a:pt x="815772" y="186379"/>
                    <a:pt x="817979" y="328617"/>
                  </a:cubicBezTo>
                  <a:lnTo>
                    <a:pt x="817979" y="817979"/>
                  </a:lnTo>
                  <a:lnTo>
                    <a:pt x="0" y="817979"/>
                  </a:lnTo>
                  <a:lnTo>
                    <a:pt x="0" y="328980"/>
                  </a:lnTo>
                  <a:cubicBezTo>
                    <a:pt x="2207" y="185660"/>
                    <a:pt x="115214" y="64045"/>
                    <a:pt x="272807" y="19070"/>
                  </a:cubicBezTo>
                  <a:close/>
                </a:path>
              </a:pathLst>
            </a:custGeom>
            <a:solidFill>
              <a:srgbClr val="BAE8DE"/>
            </a:solidFill>
          </p:spPr>
        </p:sp>
        <p:sp>
          <p:nvSpPr>
            <p:cNvPr id="6" name="TextBox 6"/>
            <p:cNvSpPr txBox="1"/>
            <p:nvPr/>
          </p:nvSpPr>
          <p:spPr>
            <a:xfrm>
              <a:off x="0" y="69850"/>
              <a:ext cx="817979" cy="748129"/>
            </a:xfrm>
            <a:prstGeom prst="rect">
              <a:avLst/>
            </a:prstGeom>
          </p:spPr>
          <p:txBody>
            <a:bodyPr lIns="50800" tIns="50800" rIns="50800" bIns="50800" rtlCol="0" anchor="ctr"/>
            <a:lstStyle/>
            <a:p>
              <a:pPr algn="ctr">
                <a:lnSpc>
                  <a:spcPts val="3546"/>
                </a:lnSpc>
              </a:pPr>
              <a:endParaRPr/>
            </a:p>
          </p:txBody>
        </p:sp>
      </p:grpSp>
      <p:sp>
        <p:nvSpPr>
          <p:cNvPr id="7" name="Freeform 7"/>
          <p:cNvSpPr/>
          <p:nvPr/>
        </p:nvSpPr>
        <p:spPr>
          <a:xfrm>
            <a:off x="9029700" y="3513012"/>
            <a:ext cx="8229600" cy="5745288"/>
          </a:xfrm>
          <a:custGeom>
            <a:avLst/>
            <a:gdLst/>
            <a:ahLst/>
            <a:cxnLst/>
            <a:rect l="l" t="t" r="r" b="b"/>
            <a:pathLst>
              <a:path w="8229600" h="5745288">
                <a:moveTo>
                  <a:pt x="0" y="0"/>
                </a:moveTo>
                <a:lnTo>
                  <a:pt x="8229600" y="0"/>
                </a:lnTo>
                <a:lnTo>
                  <a:pt x="8229600" y="5745288"/>
                </a:lnTo>
                <a:lnTo>
                  <a:pt x="0" y="5745288"/>
                </a:lnTo>
                <a:lnTo>
                  <a:pt x="0" y="0"/>
                </a:lnTo>
                <a:close/>
              </a:path>
            </a:pathLst>
          </a:custGeom>
          <a:blipFill>
            <a:blip r:embed="rId6">
              <a:extLst>
                <a:ext uri="{96DAC541-7B7A-43D3-8B79-37D633B846F1}">
                  <asvg:svgBlip xmlns:asvg="http://schemas.microsoft.com/office/drawing/2016/SVG/main" r:embed="rId7"/>
                </a:ext>
              </a:extLst>
            </a:blip>
            <a:stretch>
              <a:fillRect l="-23462"/>
            </a:stretch>
          </a:blipFill>
        </p:spPr>
      </p:sp>
      <p:sp>
        <p:nvSpPr>
          <p:cNvPr id="8" name="TextBox 8"/>
          <p:cNvSpPr txBox="1"/>
          <p:nvPr/>
        </p:nvSpPr>
        <p:spPr>
          <a:xfrm>
            <a:off x="3402642" y="1909674"/>
            <a:ext cx="2253377" cy="679450"/>
          </a:xfrm>
          <a:prstGeom prst="rect">
            <a:avLst/>
          </a:prstGeom>
        </p:spPr>
        <p:txBody>
          <a:bodyPr lIns="0" tIns="0" rIns="0" bIns="0" rtlCol="0" anchor="t">
            <a:spAutoFit/>
          </a:bodyPr>
          <a:lstStyle/>
          <a:p>
            <a:pPr algn="ctr">
              <a:lnSpc>
                <a:spcPts val="5599"/>
              </a:lnSpc>
            </a:pPr>
            <a:r>
              <a:rPr lang="en-US" sz="3999">
                <a:solidFill>
                  <a:srgbClr val="494F56"/>
                </a:solidFill>
                <a:latin typeface="Sweet Apricot"/>
                <a:ea typeface="Sweet Apricot"/>
                <a:cs typeface="Sweet Apricot"/>
                <a:sym typeface="Sweet Apricot"/>
              </a:rPr>
              <a:t>CONCLUSION</a:t>
            </a:r>
          </a:p>
        </p:txBody>
      </p:sp>
      <p:sp>
        <p:nvSpPr>
          <p:cNvPr id="9" name="TextBox 9"/>
          <p:cNvSpPr txBox="1"/>
          <p:nvPr/>
        </p:nvSpPr>
        <p:spPr>
          <a:xfrm>
            <a:off x="487979" y="3066917"/>
            <a:ext cx="8082702" cy="5185410"/>
          </a:xfrm>
          <a:prstGeom prst="rect">
            <a:avLst/>
          </a:prstGeom>
        </p:spPr>
        <p:txBody>
          <a:bodyPr lIns="0" tIns="0" rIns="0" bIns="0" rtlCol="0" anchor="t">
            <a:spAutoFit/>
          </a:bodyPr>
          <a:lstStyle/>
          <a:p>
            <a:pPr marL="453392" lvl="1" indent="-226696" algn="l">
              <a:lnSpc>
                <a:spcPts val="2940"/>
              </a:lnSpc>
              <a:buFont typeface="Arial"/>
              <a:buChar char="•"/>
            </a:pPr>
            <a:r>
              <a:rPr lang="en-US" sz="2100">
                <a:solidFill>
                  <a:srgbClr val="494F56"/>
                </a:solidFill>
                <a:latin typeface="Montserrat"/>
                <a:ea typeface="Montserrat"/>
                <a:cs typeface="Montserrat"/>
                <a:sym typeface="Montserrat"/>
              </a:rPr>
              <a:t>Successfully developed interactive dashboards for visualizing climate patterns, anomalies, and predictions.</a:t>
            </a:r>
          </a:p>
          <a:p>
            <a:pPr marL="453392" lvl="1" indent="-226696" algn="l">
              <a:lnSpc>
                <a:spcPts val="2940"/>
              </a:lnSpc>
              <a:buFont typeface="Arial"/>
              <a:buChar char="•"/>
            </a:pPr>
            <a:r>
              <a:rPr lang="en-US" sz="2100">
                <a:solidFill>
                  <a:srgbClr val="494F56"/>
                </a:solidFill>
                <a:latin typeface="Montserrat"/>
                <a:ea typeface="Montserrat"/>
                <a:cs typeface="Montserrat"/>
                <a:sym typeface="Montserrat"/>
              </a:rPr>
              <a:t>Enabled stakeholders to explore complex climate data through a user-friendly and customizable interface.</a:t>
            </a:r>
          </a:p>
          <a:p>
            <a:pPr marL="453392" lvl="1" indent="-226696" algn="l">
              <a:lnSpc>
                <a:spcPts val="2940"/>
              </a:lnSpc>
              <a:buFont typeface="Arial"/>
              <a:buChar char="•"/>
            </a:pPr>
            <a:r>
              <a:rPr lang="en-US" sz="2100">
                <a:solidFill>
                  <a:srgbClr val="494F56"/>
                </a:solidFill>
                <a:latin typeface="Montserrat"/>
                <a:ea typeface="Montserrat"/>
                <a:cs typeface="Montserrat"/>
                <a:sym typeface="Montserrat"/>
              </a:rPr>
              <a:t>Implemented real-time alerts and notifications for anomalies, threshold breaches, and predictions.</a:t>
            </a:r>
          </a:p>
          <a:p>
            <a:pPr marL="453392" lvl="1" indent="-226696" algn="l">
              <a:lnSpc>
                <a:spcPts val="2940"/>
              </a:lnSpc>
              <a:buFont typeface="Arial"/>
              <a:buChar char="•"/>
            </a:pPr>
            <a:r>
              <a:rPr lang="en-US" sz="2100">
                <a:solidFill>
                  <a:srgbClr val="494F56"/>
                </a:solidFill>
                <a:latin typeface="Montserrat"/>
                <a:ea typeface="Montserrat"/>
                <a:cs typeface="Montserrat"/>
                <a:sym typeface="Montserrat"/>
              </a:rPr>
              <a:t>Improved decision-making capabilities by providing timely and actionable climate insights.</a:t>
            </a:r>
          </a:p>
          <a:p>
            <a:pPr marL="453392" lvl="1" indent="-226696" algn="l">
              <a:lnSpc>
                <a:spcPts val="2940"/>
              </a:lnSpc>
              <a:buFont typeface="Arial"/>
              <a:buChar char="•"/>
            </a:pPr>
            <a:r>
              <a:rPr lang="en-US" sz="2100">
                <a:solidFill>
                  <a:srgbClr val="494F56"/>
                </a:solidFill>
                <a:latin typeface="Montserrat"/>
                <a:ea typeface="Montserrat"/>
                <a:cs typeface="Montserrat"/>
                <a:sym typeface="Montserrat"/>
              </a:rPr>
              <a:t>Bridged the gap between raw climate data and practical applications through clear visual representations.</a:t>
            </a:r>
          </a:p>
          <a:p>
            <a:pPr marL="453392" lvl="1" indent="-226696" algn="l">
              <a:lnSpc>
                <a:spcPts val="2940"/>
              </a:lnSpc>
              <a:buFont typeface="Arial"/>
              <a:buChar char="•"/>
            </a:pPr>
            <a:r>
              <a:rPr lang="en-US" sz="2100">
                <a:solidFill>
                  <a:srgbClr val="494F56"/>
                </a:solidFill>
                <a:latin typeface="Montserrat"/>
                <a:ea typeface="Montserrat"/>
                <a:cs typeface="Montserrat"/>
                <a:sym typeface="Montserrat"/>
              </a:rPr>
              <a:t>Empowered users to monitor environmental changes and respond proactively to climate-related events.</a:t>
            </a:r>
          </a:p>
          <a:p>
            <a:pPr marL="453392" lvl="1" indent="-226696" algn="l">
              <a:lnSpc>
                <a:spcPts val="2940"/>
              </a:lnSpc>
              <a:buFont typeface="Arial"/>
              <a:buChar char="•"/>
            </a:pPr>
            <a:r>
              <a:rPr lang="en-US" sz="2100">
                <a:solidFill>
                  <a:srgbClr val="494F56"/>
                </a:solidFill>
                <a:latin typeface="Montserrat"/>
                <a:ea typeface="Montserrat"/>
                <a:cs typeface="Montserrat"/>
                <a:sym typeface="Montserrat"/>
              </a:rPr>
              <a:t>Achieved the goal of transforming data into knowledge with a focus on accessibility and usability.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94F56"/>
        </a:solidFill>
        <a:effectLst/>
      </p:bgPr>
    </p:bg>
    <p:spTree>
      <p:nvGrpSpPr>
        <p:cNvPr id="1" name=""/>
        <p:cNvGrpSpPr/>
        <p:nvPr/>
      </p:nvGrpSpPr>
      <p:grpSpPr>
        <a:xfrm>
          <a:off x="0" y="0"/>
          <a:ext cx="0" cy="0"/>
          <a:chOff x="0" y="0"/>
          <a:chExt cx="0" cy="0"/>
        </a:xfrm>
      </p:grpSpPr>
      <p:sp>
        <p:nvSpPr>
          <p:cNvPr id="2" name="Freeform 2"/>
          <p:cNvSpPr/>
          <p:nvPr/>
        </p:nvSpPr>
        <p:spPr>
          <a:xfrm>
            <a:off x="-1684540" y="6100438"/>
            <a:ext cx="6876177" cy="3584207"/>
          </a:xfrm>
          <a:custGeom>
            <a:avLst/>
            <a:gdLst/>
            <a:ahLst/>
            <a:cxnLst/>
            <a:rect l="l" t="t" r="r" b="b"/>
            <a:pathLst>
              <a:path w="6876177" h="3584207">
                <a:moveTo>
                  <a:pt x="0" y="0"/>
                </a:moveTo>
                <a:lnTo>
                  <a:pt x="6876177" y="0"/>
                </a:lnTo>
                <a:lnTo>
                  <a:pt x="6876177" y="3584208"/>
                </a:lnTo>
                <a:lnTo>
                  <a:pt x="0" y="3584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89883" y="6297037"/>
            <a:ext cx="9908233" cy="10265542"/>
          </a:xfrm>
          <a:custGeom>
            <a:avLst/>
            <a:gdLst/>
            <a:ahLst/>
            <a:cxnLst/>
            <a:rect l="l" t="t" r="r" b="b"/>
            <a:pathLst>
              <a:path w="9908233" h="10265542">
                <a:moveTo>
                  <a:pt x="0" y="0"/>
                </a:moveTo>
                <a:lnTo>
                  <a:pt x="9908234" y="0"/>
                </a:lnTo>
                <a:lnTo>
                  <a:pt x="9908234" y="10265542"/>
                </a:lnTo>
                <a:lnTo>
                  <a:pt x="0" y="1026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561922" y="3143652"/>
            <a:ext cx="9536194" cy="2295525"/>
          </a:xfrm>
          <a:prstGeom prst="rect">
            <a:avLst/>
          </a:prstGeom>
        </p:spPr>
        <p:txBody>
          <a:bodyPr lIns="0" tIns="0" rIns="0" bIns="0" rtlCol="0" anchor="t">
            <a:spAutoFit/>
          </a:bodyPr>
          <a:lstStyle/>
          <a:p>
            <a:pPr algn="ctr">
              <a:lnSpc>
                <a:spcPts val="18001"/>
              </a:lnSpc>
              <a:spcBef>
                <a:spcPct val="0"/>
              </a:spcBef>
            </a:pPr>
            <a:r>
              <a:rPr lang="en-US" sz="15001" spc="1500">
                <a:solidFill>
                  <a:srgbClr val="FFFFFF"/>
                </a:solidFill>
                <a:latin typeface="Sweet Apricot"/>
                <a:ea typeface="Sweet Apricot"/>
                <a:cs typeface="Sweet Apricot"/>
                <a:sym typeface="Sweet Apricot"/>
              </a:rPr>
              <a:t>THANKYOU</a:t>
            </a:r>
          </a:p>
        </p:txBody>
      </p:sp>
      <p:sp>
        <p:nvSpPr>
          <p:cNvPr id="5" name="Freeform 5"/>
          <p:cNvSpPr/>
          <p:nvPr/>
        </p:nvSpPr>
        <p:spPr>
          <a:xfrm>
            <a:off x="14379436" y="6297037"/>
            <a:ext cx="6416842" cy="4114800"/>
          </a:xfrm>
          <a:custGeom>
            <a:avLst/>
            <a:gdLst/>
            <a:ahLst/>
            <a:cxnLst/>
            <a:rect l="l" t="t" r="r" b="b"/>
            <a:pathLst>
              <a:path w="6416842" h="4114800">
                <a:moveTo>
                  <a:pt x="0" y="0"/>
                </a:moveTo>
                <a:lnTo>
                  <a:pt x="6416842" y="0"/>
                </a:lnTo>
                <a:lnTo>
                  <a:pt x="641684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b="-18444"/>
            </a:stretch>
          </a:blipFill>
        </p:spPr>
      </p:sp>
      <p:sp>
        <p:nvSpPr>
          <p:cNvPr id="3" name="Freeform 3"/>
          <p:cNvSpPr/>
          <p:nvPr/>
        </p:nvSpPr>
        <p:spPr>
          <a:xfrm>
            <a:off x="10403183" y="-164223"/>
            <a:ext cx="5202515" cy="6153512"/>
          </a:xfrm>
          <a:custGeom>
            <a:avLst/>
            <a:gdLst/>
            <a:ahLst/>
            <a:cxnLst/>
            <a:rect l="l" t="t" r="r" b="b"/>
            <a:pathLst>
              <a:path w="5202515" h="6153512">
                <a:moveTo>
                  <a:pt x="0" y="0"/>
                </a:moveTo>
                <a:lnTo>
                  <a:pt x="5202515" y="0"/>
                </a:lnTo>
                <a:lnTo>
                  <a:pt x="5202515" y="6153512"/>
                </a:lnTo>
                <a:lnTo>
                  <a:pt x="0" y="6153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702826" y="284079"/>
            <a:ext cx="3695194" cy="2250709"/>
          </a:xfrm>
          <a:custGeom>
            <a:avLst/>
            <a:gdLst/>
            <a:ahLst/>
            <a:cxnLst/>
            <a:rect l="l" t="t" r="r" b="b"/>
            <a:pathLst>
              <a:path w="3695194" h="2250709">
                <a:moveTo>
                  <a:pt x="0" y="0"/>
                </a:moveTo>
                <a:lnTo>
                  <a:pt x="3695194" y="0"/>
                </a:lnTo>
                <a:lnTo>
                  <a:pt x="3695194" y="2250709"/>
                </a:lnTo>
                <a:lnTo>
                  <a:pt x="0" y="22507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5" name="Table 5"/>
          <p:cNvGraphicFramePr>
            <a:graphicFrameLocks noGrp="1"/>
          </p:cNvGraphicFramePr>
          <p:nvPr>
            <p:extLst>
              <p:ext uri="{D42A27DB-BD31-4B8C-83A1-F6EECF244321}">
                <p14:modId xmlns:p14="http://schemas.microsoft.com/office/powerpoint/2010/main" val="2862537911"/>
              </p:ext>
            </p:extLst>
          </p:nvPr>
        </p:nvGraphicFramePr>
        <p:xfrm>
          <a:off x="1752600" y="2667838"/>
          <a:ext cx="7923006" cy="5302393"/>
        </p:xfrm>
        <a:graphic>
          <a:graphicData uri="http://schemas.openxmlformats.org/drawingml/2006/table">
            <a:tbl>
              <a:tblPr/>
              <a:tblGrid>
                <a:gridCol w="3656870">
                  <a:extLst>
                    <a:ext uri="{9D8B030D-6E8A-4147-A177-3AD203B41FA5}">
                      <a16:colId xmlns:a16="http://schemas.microsoft.com/office/drawing/2014/main" val="20000"/>
                    </a:ext>
                  </a:extLst>
                </a:gridCol>
                <a:gridCol w="4266136">
                  <a:extLst>
                    <a:ext uri="{9D8B030D-6E8A-4147-A177-3AD203B41FA5}">
                      <a16:colId xmlns:a16="http://schemas.microsoft.com/office/drawing/2014/main" val="20001"/>
                    </a:ext>
                  </a:extLst>
                </a:gridCol>
              </a:tblGrid>
              <a:tr h="1025083">
                <a:tc>
                  <a:txBody>
                    <a:bodyPr/>
                    <a:lstStyle/>
                    <a:p>
                      <a:pPr algn="ctr">
                        <a:lnSpc>
                          <a:spcPts val="3919"/>
                        </a:lnSpc>
                        <a:defRPr/>
                      </a:pPr>
                      <a:r>
                        <a:rPr lang="en-US" sz="2799">
                          <a:solidFill>
                            <a:srgbClr val="000000"/>
                          </a:solidFill>
                          <a:latin typeface="Montserrat"/>
                          <a:ea typeface="Montserrat"/>
                          <a:cs typeface="Montserrat"/>
                          <a:sym typeface="Montserrat"/>
                        </a:rPr>
                        <a:t>Student1385360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ontserrat"/>
                          <a:ea typeface="Montserrat"/>
                          <a:cs typeface="Montserrat"/>
                          <a:sym typeface="Montserrat"/>
                        </a:rPr>
                        <a:t>HAROON AHMED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5083">
                <a:tc>
                  <a:txBody>
                    <a:bodyPr/>
                    <a:lstStyle/>
                    <a:p>
                      <a:pPr algn="ctr">
                        <a:lnSpc>
                          <a:spcPts val="3919"/>
                        </a:lnSpc>
                        <a:defRPr/>
                      </a:pPr>
                      <a:r>
                        <a:rPr lang="en-US" sz="2799">
                          <a:solidFill>
                            <a:srgbClr val="000000"/>
                          </a:solidFill>
                          <a:latin typeface="Montserrat"/>
                          <a:ea typeface="Montserrat"/>
                          <a:cs typeface="Montserrat"/>
                          <a:sym typeface="Montserrat"/>
                        </a:rPr>
                        <a:t>Student1384694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ontserrat"/>
                          <a:ea typeface="Montserrat"/>
                          <a:cs typeface="Montserrat"/>
                          <a:sym typeface="Montserrat"/>
                        </a:rPr>
                        <a:t>ABDUL RAFFAY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5083">
                <a:tc>
                  <a:txBody>
                    <a:bodyPr/>
                    <a:lstStyle/>
                    <a:p>
                      <a:pPr algn="ctr">
                        <a:lnSpc>
                          <a:spcPts val="3919"/>
                        </a:lnSpc>
                        <a:defRPr/>
                      </a:pPr>
                      <a:r>
                        <a:rPr lang="en-US" sz="2799">
                          <a:solidFill>
                            <a:srgbClr val="000000"/>
                          </a:solidFill>
                          <a:latin typeface="Montserrat"/>
                          <a:ea typeface="Montserrat"/>
                          <a:cs typeface="Montserrat"/>
                          <a:sym typeface="Montserrat"/>
                        </a:rPr>
                        <a:t>Student1385900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ontserrat"/>
                          <a:ea typeface="Montserrat"/>
                          <a:cs typeface="Montserrat"/>
                          <a:sym typeface="Montserrat"/>
                        </a:rPr>
                        <a:t>HUZAIFA KAMRAN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5083">
                <a:tc>
                  <a:txBody>
                    <a:bodyPr/>
                    <a:lstStyle/>
                    <a:p>
                      <a:pPr algn="ctr">
                        <a:lnSpc>
                          <a:spcPts val="3919"/>
                        </a:lnSpc>
                        <a:defRPr/>
                      </a:pPr>
                      <a:r>
                        <a:rPr lang="en-US" sz="2799">
                          <a:solidFill>
                            <a:srgbClr val="000000"/>
                          </a:solidFill>
                          <a:latin typeface="Montserrat"/>
                          <a:ea typeface="Montserrat"/>
                          <a:cs typeface="Montserrat"/>
                          <a:sym typeface="Montserrat"/>
                        </a:rPr>
                        <a:t>Student1384695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dirty="0">
                          <a:solidFill>
                            <a:srgbClr val="000000"/>
                          </a:solidFill>
                          <a:latin typeface="Montserrat"/>
                          <a:ea typeface="Montserrat"/>
                          <a:cs typeface="Montserrat"/>
                          <a:sym typeface="Montserrat"/>
                        </a:rPr>
                        <a:t>MARYAM NADEEM</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02061">
                <a:tc>
                  <a:txBody>
                    <a:bodyPr/>
                    <a:lstStyle/>
                    <a:p>
                      <a:pPr algn="ctr">
                        <a:lnSpc>
                          <a:spcPts val="3919"/>
                        </a:lnSpc>
                        <a:defRPr/>
                      </a:pPr>
                      <a:r>
                        <a:rPr lang="en-US" sz="2799" dirty="0">
                          <a:solidFill>
                            <a:srgbClr val="000000"/>
                          </a:solidFill>
                          <a:latin typeface="Montserrat"/>
                          <a:ea typeface="Montserrat"/>
                          <a:cs typeface="Montserrat"/>
                          <a:sym typeface="Montserrat"/>
                        </a:rPr>
                        <a:t>Student1386883</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dirty="0">
                          <a:solidFill>
                            <a:srgbClr val="000000"/>
                          </a:solidFill>
                          <a:latin typeface="Montserrat"/>
                          <a:ea typeface="Montserrat"/>
                          <a:cs typeface="Montserrat"/>
                          <a:sym typeface="Montserrat"/>
                        </a:rPr>
                        <a:t>MUHAMMAD UZAIR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10732802" y="1981200"/>
            <a:ext cx="4543276" cy="3162300"/>
          </a:xfrm>
          <a:prstGeom prst="rect">
            <a:avLst/>
          </a:prstGeom>
        </p:spPr>
        <p:txBody>
          <a:bodyPr lIns="0" tIns="0" rIns="0" bIns="0" rtlCol="0" anchor="t">
            <a:spAutoFit/>
          </a:bodyPr>
          <a:lstStyle/>
          <a:p>
            <a:pPr algn="ctr">
              <a:lnSpc>
                <a:spcPts val="6299"/>
              </a:lnSpc>
            </a:pPr>
            <a:r>
              <a:rPr lang="en-US" sz="4500" dirty="0">
                <a:solidFill>
                  <a:srgbClr val="494F56"/>
                </a:solidFill>
                <a:latin typeface="Montserrat"/>
                <a:ea typeface="Montserrat"/>
                <a:cs typeface="Montserrat"/>
                <a:sym typeface="Montserrat"/>
              </a:rPr>
              <a:t>The Earth's surface is constantly changing.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94F5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029700" y="1028700"/>
            <a:ext cx="8229600" cy="82296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2"/>
              <a:stretch>
                <a:fillRect l="-14935" r="-14935"/>
              </a:stretch>
            </a:blipFill>
          </p:spPr>
        </p:sp>
      </p:grpSp>
      <p:sp>
        <p:nvSpPr>
          <p:cNvPr id="4" name="Freeform 4"/>
          <p:cNvSpPr/>
          <p:nvPr/>
        </p:nvSpPr>
        <p:spPr>
          <a:xfrm>
            <a:off x="13058519" y="3323237"/>
            <a:ext cx="2568482" cy="1564439"/>
          </a:xfrm>
          <a:custGeom>
            <a:avLst/>
            <a:gdLst/>
            <a:ahLst/>
            <a:cxnLst/>
            <a:rect l="l" t="t" r="r" b="b"/>
            <a:pathLst>
              <a:path w="2568482" h="1564439">
                <a:moveTo>
                  <a:pt x="0" y="0"/>
                </a:moveTo>
                <a:lnTo>
                  <a:pt x="2568482" y="0"/>
                </a:lnTo>
                <a:lnTo>
                  <a:pt x="2568482" y="1564439"/>
                </a:lnTo>
                <a:lnTo>
                  <a:pt x="0" y="1564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40019" y="168867"/>
            <a:ext cx="7574195" cy="9966046"/>
          </a:xfrm>
          <a:custGeom>
            <a:avLst/>
            <a:gdLst/>
            <a:ahLst/>
            <a:cxnLst/>
            <a:rect l="l" t="t" r="r" b="b"/>
            <a:pathLst>
              <a:path w="7574195" h="9966046">
                <a:moveTo>
                  <a:pt x="0" y="0"/>
                </a:moveTo>
                <a:lnTo>
                  <a:pt x="7574195" y="0"/>
                </a:lnTo>
                <a:lnTo>
                  <a:pt x="7574195" y="9966046"/>
                </a:lnTo>
                <a:lnTo>
                  <a:pt x="0" y="99660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2793919" y="2643786"/>
            <a:ext cx="2616281" cy="718145"/>
          </a:xfrm>
          <a:prstGeom prst="rect">
            <a:avLst/>
          </a:prstGeom>
        </p:spPr>
        <p:txBody>
          <a:bodyPr wrap="square" lIns="0" tIns="0" rIns="0" bIns="0" rtlCol="0" anchor="t">
            <a:spAutoFit/>
          </a:bodyPr>
          <a:lstStyle/>
          <a:p>
            <a:pPr algn="ctr">
              <a:lnSpc>
                <a:spcPts val="5599"/>
              </a:lnSpc>
            </a:pPr>
            <a:r>
              <a:rPr lang="en-US" sz="3999" dirty="0">
                <a:solidFill>
                  <a:srgbClr val="494F56"/>
                </a:solidFill>
                <a:latin typeface="Sweet Apricot"/>
                <a:ea typeface="Sweet Apricot"/>
                <a:cs typeface="Sweet Apricot"/>
                <a:sym typeface="Sweet Apricot"/>
              </a:rPr>
              <a:t>INTRODUCTION</a:t>
            </a:r>
          </a:p>
        </p:txBody>
      </p:sp>
      <p:sp>
        <p:nvSpPr>
          <p:cNvPr id="7" name="TextBox 7"/>
          <p:cNvSpPr txBox="1"/>
          <p:nvPr/>
        </p:nvSpPr>
        <p:spPr>
          <a:xfrm>
            <a:off x="804540" y="3802605"/>
            <a:ext cx="6845152" cy="5232548"/>
          </a:xfrm>
          <a:prstGeom prst="rect">
            <a:avLst/>
          </a:prstGeom>
        </p:spPr>
        <p:txBody>
          <a:bodyPr lIns="0" tIns="0" rIns="0" bIns="0" rtlCol="0" anchor="t">
            <a:spAutoFit/>
          </a:bodyPr>
          <a:lstStyle/>
          <a:p>
            <a:pPr algn="ctr">
              <a:lnSpc>
                <a:spcPts val="3491"/>
              </a:lnSpc>
            </a:pPr>
            <a:r>
              <a:rPr lang="en-US" sz="2494">
                <a:solidFill>
                  <a:srgbClr val="494F56"/>
                </a:solidFill>
                <a:latin typeface="Montserrat"/>
                <a:ea typeface="Montserrat"/>
                <a:cs typeface="Montserrat"/>
                <a:sym typeface="Montserrat"/>
              </a:rPr>
              <a:t>The Thirst For Learning, Upgrading Technical Skills And Applying The Concepts In Real Life Environment At A Fast Pace Is What The Industry Demands From IT Professionals Today. However Busy Work Schedules, Far-flung Locations, Unavailability Of Convenient Time-slots Pose As Major Barriers When It Comes To Applying The Concepts Into Realism. And Hence The Need To Look Out For Alternative Means Of Implementation In The Form Of Laddered Approach.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b="-18444"/>
            </a:stretch>
          </a:blipFill>
        </p:spPr>
      </p:sp>
      <p:sp>
        <p:nvSpPr>
          <p:cNvPr id="3" name="Freeform 3"/>
          <p:cNvSpPr/>
          <p:nvPr/>
        </p:nvSpPr>
        <p:spPr>
          <a:xfrm>
            <a:off x="5690674" y="-1167452"/>
            <a:ext cx="10330972" cy="10425752"/>
          </a:xfrm>
          <a:custGeom>
            <a:avLst/>
            <a:gdLst/>
            <a:ahLst/>
            <a:cxnLst/>
            <a:rect l="l" t="t" r="r" b="b"/>
            <a:pathLst>
              <a:path w="10330972" h="10425752">
                <a:moveTo>
                  <a:pt x="0" y="0"/>
                </a:moveTo>
                <a:lnTo>
                  <a:pt x="10330972" y="0"/>
                </a:lnTo>
                <a:lnTo>
                  <a:pt x="10330972" y="10425752"/>
                </a:lnTo>
                <a:lnTo>
                  <a:pt x="0" y="10425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924348" y="3224625"/>
            <a:ext cx="7863624" cy="4921250"/>
          </a:xfrm>
          <a:prstGeom prst="rect">
            <a:avLst/>
          </a:prstGeom>
        </p:spPr>
        <p:txBody>
          <a:bodyPr lIns="0" tIns="0" rIns="0" bIns="0" rtlCol="0" anchor="t">
            <a:spAutoFit/>
          </a:bodyPr>
          <a:lstStyle/>
          <a:p>
            <a:pPr algn="ctr">
              <a:lnSpc>
                <a:spcPts val="2800"/>
              </a:lnSpc>
            </a:pPr>
            <a:r>
              <a:rPr lang="en-US" sz="2000">
                <a:solidFill>
                  <a:srgbClr val="494F56"/>
                </a:solidFill>
                <a:latin typeface="Montserrat"/>
                <a:ea typeface="Montserrat"/>
                <a:cs typeface="Montserrat"/>
                <a:sym typeface="Montserrat"/>
              </a:rPr>
              <a:t>THE OBJECTIVE OF THE E.C.O.S PROJECT IS TO HARNESS BIG DATA TECHNOLOGIES TO COLLECT, PROCESS, AND ANALYZE LARGE-SCALE CLIMATE AND ENVIRONMENTAL DATASETS FROM MULTIPLE GLOBAL SOURCES. THIS PROJECT AIMS TO UNCOVER PATTERNS, TRENDS, AND ANOMALIES IN CLIMATE CHANGE, SUPPORT PREDICTIVE MODELING FOR EXTREME WEATHER EVENTS, AND PROVIDE ACTIONABLE INSIGHTS FOR ENVIRONMENTAL POLICY-MAKING AND SUSTAINABILITY INITIATIVES. BY LEVERAGING DISTRIBUTED COMPUTING, MACHINE LEARNING, AND REAL-TIME DATA ANALYTICS, THE PROJECT SEEKS TO ENABLE DATA-DRIVEN DECISIONS TO ADDRESS THE GLOBAL CLIMATE CRISIS.</a:t>
            </a:r>
          </a:p>
          <a:p>
            <a:pPr algn="ctr">
              <a:lnSpc>
                <a:spcPts val="2800"/>
              </a:lnSpc>
            </a:pPr>
            <a:endParaRPr lang="en-US" sz="2000">
              <a:solidFill>
                <a:srgbClr val="494F56"/>
              </a:solidFill>
              <a:latin typeface="Montserrat"/>
              <a:ea typeface="Montserrat"/>
              <a:cs typeface="Montserrat"/>
              <a:sym typeface="Montserrat"/>
            </a:endParaRPr>
          </a:p>
        </p:txBody>
      </p:sp>
      <p:sp>
        <p:nvSpPr>
          <p:cNvPr id="5" name="TextBox 5"/>
          <p:cNvSpPr txBox="1"/>
          <p:nvPr/>
        </p:nvSpPr>
        <p:spPr>
          <a:xfrm>
            <a:off x="8141887" y="35099"/>
            <a:ext cx="5428547" cy="2581275"/>
          </a:xfrm>
          <a:prstGeom prst="rect">
            <a:avLst/>
          </a:prstGeom>
        </p:spPr>
        <p:txBody>
          <a:bodyPr lIns="0" tIns="0" rIns="0" bIns="0" rtlCol="0" anchor="t">
            <a:spAutoFit/>
          </a:bodyPr>
          <a:lstStyle/>
          <a:p>
            <a:pPr algn="ctr">
              <a:lnSpc>
                <a:spcPts val="21000"/>
              </a:lnSpc>
            </a:pPr>
            <a:r>
              <a:rPr lang="en-US" sz="15000">
                <a:solidFill>
                  <a:srgbClr val="494F56"/>
                </a:solidFill>
                <a:latin typeface="Sweet Apricot"/>
                <a:ea typeface="Sweet Apricot"/>
                <a:cs typeface="Sweet Apricot"/>
                <a:sym typeface="Sweet Apricot"/>
              </a:rPr>
              <a:t>Objective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94F56"/>
        </a:solidFill>
        <a:effectLst/>
      </p:bgPr>
    </p:bg>
    <p:spTree>
      <p:nvGrpSpPr>
        <p:cNvPr id="1" name=""/>
        <p:cNvGrpSpPr/>
        <p:nvPr/>
      </p:nvGrpSpPr>
      <p:grpSpPr>
        <a:xfrm>
          <a:off x="0" y="0"/>
          <a:ext cx="0" cy="0"/>
          <a:chOff x="0" y="0"/>
          <a:chExt cx="0" cy="0"/>
        </a:xfrm>
      </p:grpSpPr>
      <p:grpSp>
        <p:nvGrpSpPr>
          <p:cNvPr id="2" name="Group 2"/>
          <p:cNvGrpSpPr/>
          <p:nvPr/>
        </p:nvGrpSpPr>
        <p:grpSpPr>
          <a:xfrm>
            <a:off x="9587567" y="1251847"/>
            <a:ext cx="8229600" cy="8229600"/>
            <a:chOff x="0" y="0"/>
            <a:chExt cx="10972800" cy="10972800"/>
          </a:xfrm>
        </p:grpSpPr>
        <p:grpSp>
          <p:nvGrpSpPr>
            <p:cNvPr id="3" name="Group 3"/>
            <p:cNvGrpSpPr>
              <a:grpSpLocks noChangeAspect="1"/>
            </p:cNvGrpSpPr>
            <p:nvPr/>
          </p:nvGrpSpPr>
          <p:grpSpPr>
            <a:xfrm>
              <a:off x="0" y="0"/>
              <a:ext cx="10972800" cy="10972800"/>
              <a:chOff x="0" y="0"/>
              <a:chExt cx="13716000" cy="13716000"/>
            </a:xfrm>
          </p:grpSpPr>
          <p:sp>
            <p:nvSpPr>
              <p:cNvPr id="4" name="Freeform 4"/>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2"/>
                <a:stretch>
                  <a:fillRect l="-14935" r="-14935"/>
                </a:stretch>
              </a:blipFill>
            </p:spPr>
          </p:sp>
        </p:grpSp>
        <p:sp>
          <p:nvSpPr>
            <p:cNvPr id="5" name="Freeform 5"/>
            <p:cNvSpPr/>
            <p:nvPr/>
          </p:nvSpPr>
          <p:spPr>
            <a:xfrm>
              <a:off x="3982376" y="1629715"/>
              <a:ext cx="4369144" cy="2277416"/>
            </a:xfrm>
            <a:custGeom>
              <a:avLst/>
              <a:gdLst/>
              <a:ahLst/>
              <a:cxnLst/>
              <a:rect l="l" t="t" r="r" b="b"/>
              <a:pathLst>
                <a:path w="4369144" h="2277416">
                  <a:moveTo>
                    <a:pt x="0" y="0"/>
                  </a:moveTo>
                  <a:lnTo>
                    <a:pt x="4369144" y="0"/>
                  </a:lnTo>
                  <a:lnTo>
                    <a:pt x="4369144" y="2277416"/>
                  </a:lnTo>
                  <a:lnTo>
                    <a:pt x="0" y="2277416"/>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grpSp>
      <p:sp>
        <p:nvSpPr>
          <p:cNvPr id="6" name="Freeform 6"/>
          <p:cNvSpPr/>
          <p:nvPr/>
        </p:nvSpPr>
        <p:spPr>
          <a:xfrm>
            <a:off x="-963856" y="0"/>
            <a:ext cx="10551423" cy="11325937"/>
          </a:xfrm>
          <a:custGeom>
            <a:avLst/>
            <a:gdLst/>
            <a:ahLst/>
            <a:cxnLst/>
            <a:rect l="l" t="t" r="r" b="b"/>
            <a:pathLst>
              <a:path w="10551423" h="11325937">
                <a:moveTo>
                  <a:pt x="0" y="0"/>
                </a:moveTo>
                <a:lnTo>
                  <a:pt x="10551423" y="0"/>
                </a:lnTo>
                <a:lnTo>
                  <a:pt x="10551423" y="11325937"/>
                </a:lnTo>
                <a:lnTo>
                  <a:pt x="0" y="11325937"/>
                </a:lnTo>
                <a:lnTo>
                  <a:pt x="0" y="0"/>
                </a:lnTo>
                <a:close/>
              </a:path>
            </a:pathLst>
          </a:custGeom>
          <a:blipFill>
            <a:blip r:embed="rId5">
              <a:extLst>
                <a:ext uri="{96DAC541-7B7A-43D3-8B79-37D633B846F1}">
                  <asvg:svgBlip xmlns:asvg="http://schemas.microsoft.com/office/drawing/2016/SVG/main" r:embed="rId6"/>
                </a:ext>
              </a:extLst>
            </a:blip>
            <a:stretch>
              <a:fillRect t="-1756" b="-1756"/>
            </a:stretch>
          </a:blipFill>
        </p:spPr>
      </p:sp>
      <p:sp>
        <p:nvSpPr>
          <p:cNvPr id="7" name="TextBox 7"/>
          <p:cNvSpPr txBox="1"/>
          <p:nvPr/>
        </p:nvSpPr>
        <p:spPr>
          <a:xfrm>
            <a:off x="3124200" y="2126552"/>
            <a:ext cx="5189486" cy="897682"/>
          </a:xfrm>
          <a:prstGeom prst="rect">
            <a:avLst/>
          </a:prstGeom>
        </p:spPr>
        <p:txBody>
          <a:bodyPr wrap="square" lIns="0" tIns="0" rIns="0" bIns="0" rtlCol="0" anchor="t">
            <a:spAutoFit/>
          </a:bodyPr>
          <a:lstStyle/>
          <a:p>
            <a:pPr algn="r">
              <a:lnSpc>
                <a:spcPts val="7000"/>
              </a:lnSpc>
            </a:pPr>
            <a:r>
              <a:rPr lang="en-US" sz="5000" dirty="0">
                <a:solidFill>
                  <a:srgbClr val="494F56"/>
                </a:solidFill>
                <a:latin typeface="Sweet Apricot"/>
                <a:ea typeface="Sweet Apricot"/>
                <a:cs typeface="Sweet Apricot"/>
                <a:sym typeface="Sweet Apricot"/>
              </a:rPr>
              <a:t>PROBLEM STATEMENT</a:t>
            </a:r>
          </a:p>
        </p:txBody>
      </p:sp>
      <p:sp>
        <p:nvSpPr>
          <p:cNvPr id="8" name="TextBox 8"/>
          <p:cNvSpPr txBox="1"/>
          <p:nvPr/>
        </p:nvSpPr>
        <p:spPr>
          <a:xfrm>
            <a:off x="1028700" y="2870479"/>
            <a:ext cx="7664267" cy="7035800"/>
          </a:xfrm>
          <a:prstGeom prst="rect">
            <a:avLst/>
          </a:prstGeom>
        </p:spPr>
        <p:txBody>
          <a:bodyPr lIns="0" tIns="0" rIns="0" bIns="0" rtlCol="0" anchor="t">
            <a:spAutoFit/>
          </a:bodyPr>
          <a:lstStyle/>
          <a:p>
            <a:pPr algn="r">
              <a:lnSpc>
                <a:spcPts val="2800"/>
              </a:lnSpc>
              <a:spcBef>
                <a:spcPct val="0"/>
              </a:spcBef>
            </a:pPr>
            <a:r>
              <a:rPr lang="en-US" sz="2000" dirty="0">
                <a:solidFill>
                  <a:srgbClr val="494F56"/>
                </a:solidFill>
                <a:latin typeface="Montserrat"/>
                <a:ea typeface="Montserrat"/>
                <a:cs typeface="Montserrat"/>
                <a:sym typeface="Montserrat"/>
              </a:rPr>
              <a:t>CLIMATE CHANGE POSES ONE OF THE MOST SIGNIFICANT THREATS TO HUMANITY, ECOSYSTEMS, AND THE GLOBAL ECONOMY. DESPITE THE INCREASING AVAILABILITY OF ENVIRONMENTAL DATA FROM SATELLITES, WEATHER STATIONS, AND IOT SENSORS, MUCH OF THIS DATA REMAINS UNDERUTILIZED DUE TO ITS VAST VOLUME, VELOCITY, AND VARIETY. CURRENT SYSTEMS OFTEN LACK THE SCALABILITY AND ANALYTICAL POWER TO PROCESS REAL-TIME DATA EFFICIENTLY, HINDERING TIMELY INSIGHTS AND INFORMED DECISION-MAKING.</a:t>
            </a:r>
          </a:p>
          <a:p>
            <a:pPr algn="r">
              <a:lnSpc>
                <a:spcPts val="2800"/>
              </a:lnSpc>
              <a:spcBef>
                <a:spcPct val="0"/>
              </a:spcBef>
            </a:pPr>
            <a:r>
              <a:rPr lang="en-US" sz="2000" dirty="0">
                <a:solidFill>
                  <a:srgbClr val="494F56"/>
                </a:solidFill>
                <a:latin typeface="Montserrat"/>
                <a:ea typeface="Montserrat"/>
                <a:cs typeface="Montserrat"/>
                <a:sym typeface="Montserrat"/>
              </a:rPr>
              <a:t>E.C.O.S PROJECT ADDRESSES THIS GAP BY LEVERAGING BIG DATA TECHNOLOGIES TO GATHER, INTEGRATE, AND ANALYZE LARGE-SCALE CLIMATE DATA. THE GOAL IS TO DETECT CRITICAL ENVIRONMENTAL CHANGES, PREDICT EXTREME WEATHER PATTERNS, AND SUPPORT SUSTAINABLE DEVELOPMENT PLANNING. WITHOUT SUCH A SYSTEM, POLICYMAKERS AND SCIENTISTS FACE DELAYS IN IDENTIFYING EMERGING CLIMATE THREATS, INCREASING THE RISKS TO COMMUNITIES AND BIODIVERSITY WORLDWIDE.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b="-18444"/>
            </a:stretch>
          </a:blipFill>
        </p:spPr>
      </p:sp>
      <p:sp>
        <p:nvSpPr>
          <p:cNvPr id="3" name="Freeform 3"/>
          <p:cNvSpPr/>
          <p:nvPr/>
        </p:nvSpPr>
        <p:spPr>
          <a:xfrm>
            <a:off x="11893251" y="-180780"/>
            <a:ext cx="4640692" cy="2418961"/>
          </a:xfrm>
          <a:custGeom>
            <a:avLst/>
            <a:gdLst/>
            <a:ahLst/>
            <a:cxnLst/>
            <a:rect l="l" t="t" r="r" b="b"/>
            <a:pathLst>
              <a:path w="4640692" h="2418961">
                <a:moveTo>
                  <a:pt x="0" y="0"/>
                </a:moveTo>
                <a:lnTo>
                  <a:pt x="4640692" y="0"/>
                </a:lnTo>
                <a:lnTo>
                  <a:pt x="4640692" y="2418960"/>
                </a:lnTo>
                <a:lnTo>
                  <a:pt x="0" y="2418960"/>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174523"/>
            <a:ext cx="12164871" cy="9355892"/>
          </a:xfrm>
          <a:custGeom>
            <a:avLst/>
            <a:gdLst/>
            <a:ahLst/>
            <a:cxnLst/>
            <a:rect l="l" t="t" r="r" b="b"/>
            <a:pathLst>
              <a:path w="12164871" h="9355892">
                <a:moveTo>
                  <a:pt x="0" y="0"/>
                </a:moveTo>
                <a:lnTo>
                  <a:pt x="12164871" y="0"/>
                </a:lnTo>
                <a:lnTo>
                  <a:pt x="12164871" y="9355891"/>
                </a:lnTo>
                <a:lnTo>
                  <a:pt x="0" y="9355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10711" y="4029994"/>
            <a:ext cx="11143450" cy="3749058"/>
          </a:xfrm>
          <a:prstGeom prst="rect">
            <a:avLst/>
          </a:prstGeom>
        </p:spPr>
        <p:txBody>
          <a:bodyPr lIns="0" tIns="0" rIns="0" bIns="0" rtlCol="0" anchor="t">
            <a:spAutoFit/>
          </a:bodyPr>
          <a:lstStyle/>
          <a:p>
            <a:pPr marL="518006" lvl="1" indent="-259003" algn="l">
              <a:lnSpc>
                <a:spcPts val="3359"/>
              </a:lnSpc>
              <a:buFont typeface="Arial"/>
              <a:buChar char="•"/>
            </a:pPr>
            <a:r>
              <a:rPr lang="en-US" sz="2399">
                <a:solidFill>
                  <a:srgbClr val="494F56"/>
                </a:solidFill>
                <a:latin typeface="Montserrat"/>
                <a:ea typeface="Montserrat"/>
                <a:cs typeface="Montserrat"/>
                <a:sym typeface="Montserrat"/>
              </a:rPr>
              <a:t>Collect climate data from satellites, sensors, and weather stations.</a:t>
            </a:r>
          </a:p>
          <a:p>
            <a:pPr marL="518006" lvl="1" indent="-259003" algn="l">
              <a:lnSpc>
                <a:spcPts val="3359"/>
              </a:lnSpc>
              <a:buFont typeface="Arial"/>
              <a:buChar char="•"/>
            </a:pPr>
            <a:r>
              <a:rPr lang="en-US" sz="2399">
                <a:solidFill>
                  <a:srgbClr val="494F56"/>
                </a:solidFill>
                <a:latin typeface="Montserrat"/>
                <a:ea typeface="Montserrat"/>
                <a:cs typeface="Montserrat"/>
                <a:sym typeface="Montserrat"/>
              </a:rPr>
              <a:t>Use Big Data tools (e.g., Spark, Hadoop) for real-time data processing.</a:t>
            </a:r>
          </a:p>
          <a:p>
            <a:pPr marL="518006" lvl="1" indent="-259003" algn="l">
              <a:lnSpc>
                <a:spcPts val="3359"/>
              </a:lnSpc>
              <a:buFont typeface="Arial"/>
              <a:buChar char="•"/>
            </a:pPr>
            <a:r>
              <a:rPr lang="en-US" sz="2399">
                <a:solidFill>
                  <a:srgbClr val="494F56"/>
                </a:solidFill>
                <a:latin typeface="Montserrat"/>
                <a:ea typeface="Montserrat"/>
                <a:cs typeface="Montserrat"/>
                <a:sym typeface="Montserrat"/>
              </a:rPr>
              <a:t>Apply machine learning to detect patterns and predict climate events.</a:t>
            </a:r>
          </a:p>
          <a:p>
            <a:pPr marL="518006" lvl="1" indent="-259003" algn="l">
              <a:lnSpc>
                <a:spcPts val="3359"/>
              </a:lnSpc>
              <a:buFont typeface="Arial"/>
              <a:buChar char="•"/>
            </a:pPr>
            <a:r>
              <a:rPr lang="en-US" sz="2399">
                <a:solidFill>
                  <a:srgbClr val="494F56"/>
                </a:solidFill>
                <a:latin typeface="Montserrat"/>
                <a:ea typeface="Montserrat"/>
                <a:cs typeface="Montserrat"/>
                <a:sym typeface="Montserrat"/>
              </a:rPr>
              <a:t>Visualize data through interactive maps and dashboards.</a:t>
            </a:r>
          </a:p>
          <a:p>
            <a:pPr marL="518006" lvl="1" indent="-259003" algn="l">
              <a:lnSpc>
                <a:spcPts val="3359"/>
              </a:lnSpc>
              <a:buFont typeface="Arial"/>
              <a:buChar char="•"/>
            </a:pPr>
            <a:r>
              <a:rPr lang="en-US" sz="2399">
                <a:solidFill>
                  <a:srgbClr val="494F56"/>
                </a:solidFill>
                <a:latin typeface="Montserrat"/>
                <a:ea typeface="Montserrat"/>
                <a:cs typeface="Montserrat"/>
                <a:sym typeface="Montserrat"/>
              </a:rPr>
              <a:t>Store and process data on scalable cloud platforms.</a:t>
            </a:r>
          </a:p>
          <a:p>
            <a:pPr marL="518006" lvl="1" indent="-259003" algn="l">
              <a:lnSpc>
                <a:spcPts val="3359"/>
              </a:lnSpc>
              <a:buFont typeface="Arial"/>
              <a:buChar char="•"/>
            </a:pPr>
            <a:r>
              <a:rPr lang="en-US" sz="2399">
                <a:solidFill>
                  <a:srgbClr val="494F56"/>
                </a:solidFill>
                <a:latin typeface="Montserrat"/>
                <a:ea typeface="Montserrat"/>
                <a:cs typeface="Montserrat"/>
                <a:sym typeface="Montserrat"/>
              </a:rPr>
              <a:t>Provide open access via APIs for researchers and agencies.</a:t>
            </a:r>
          </a:p>
          <a:p>
            <a:pPr marL="518006" lvl="1" indent="-259003" algn="l">
              <a:lnSpc>
                <a:spcPts val="3359"/>
              </a:lnSpc>
              <a:buFont typeface="Arial"/>
              <a:buChar char="•"/>
            </a:pPr>
            <a:r>
              <a:rPr lang="en-US" sz="2399">
                <a:solidFill>
                  <a:srgbClr val="494F56"/>
                </a:solidFill>
                <a:latin typeface="Montserrat"/>
                <a:ea typeface="Montserrat"/>
                <a:cs typeface="Montserrat"/>
                <a:sym typeface="Montserrat"/>
              </a:rPr>
              <a:t>Trigger alerts for extreme weather and environmental risks.</a:t>
            </a:r>
          </a:p>
          <a:p>
            <a:pPr marL="518006" lvl="1" indent="-259003" algn="l">
              <a:lnSpc>
                <a:spcPts val="3359"/>
              </a:lnSpc>
              <a:buFont typeface="Arial"/>
              <a:buChar char="•"/>
            </a:pPr>
            <a:r>
              <a:rPr lang="en-US" sz="2399">
                <a:solidFill>
                  <a:srgbClr val="494F56"/>
                </a:solidFill>
                <a:latin typeface="Montserrat"/>
                <a:ea typeface="Montserrat"/>
                <a:cs typeface="Montserrat"/>
                <a:sym typeface="Montserrat"/>
              </a:rPr>
              <a:t>Support climate policy with data-driven insights.</a:t>
            </a:r>
          </a:p>
        </p:txBody>
      </p:sp>
      <p:sp>
        <p:nvSpPr>
          <p:cNvPr id="6" name="TextBox 6"/>
          <p:cNvSpPr txBox="1"/>
          <p:nvPr/>
        </p:nvSpPr>
        <p:spPr>
          <a:xfrm>
            <a:off x="2123308" y="1703325"/>
            <a:ext cx="7593071" cy="1717643"/>
          </a:xfrm>
          <a:prstGeom prst="rect">
            <a:avLst/>
          </a:prstGeom>
        </p:spPr>
        <p:txBody>
          <a:bodyPr lIns="0" tIns="0" rIns="0" bIns="0" rtlCol="0" anchor="t">
            <a:spAutoFit/>
          </a:bodyPr>
          <a:lstStyle/>
          <a:p>
            <a:pPr algn="ctr">
              <a:lnSpc>
                <a:spcPts val="14001"/>
              </a:lnSpc>
            </a:pPr>
            <a:r>
              <a:rPr lang="en-US" sz="10001">
                <a:solidFill>
                  <a:srgbClr val="494F56"/>
                </a:solidFill>
                <a:latin typeface="Sweet Apricot"/>
                <a:ea typeface="Sweet Apricot"/>
                <a:cs typeface="Sweet Apricot"/>
                <a:sym typeface="Sweet Apricot"/>
              </a:rPr>
              <a:t>Solution Overview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b="-18444"/>
            </a:stretch>
          </a:blipFill>
        </p:spPr>
      </p:sp>
      <p:sp>
        <p:nvSpPr>
          <p:cNvPr id="3" name="Freeform 3"/>
          <p:cNvSpPr/>
          <p:nvPr/>
        </p:nvSpPr>
        <p:spPr>
          <a:xfrm>
            <a:off x="662940" y="687496"/>
            <a:ext cx="7680960" cy="4003700"/>
          </a:xfrm>
          <a:custGeom>
            <a:avLst/>
            <a:gdLst/>
            <a:ahLst/>
            <a:cxnLst/>
            <a:rect l="l" t="t" r="r" b="b"/>
            <a:pathLst>
              <a:path w="7680960" h="4003700">
                <a:moveTo>
                  <a:pt x="0" y="0"/>
                </a:moveTo>
                <a:lnTo>
                  <a:pt x="7680960" y="0"/>
                </a:lnTo>
                <a:lnTo>
                  <a:pt x="7680960" y="4003700"/>
                </a:lnTo>
                <a:lnTo>
                  <a:pt x="0" y="4003700"/>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6086240" y="687496"/>
            <a:ext cx="12067872" cy="6714125"/>
          </a:xfrm>
          <a:custGeom>
            <a:avLst/>
            <a:gdLst/>
            <a:ahLst/>
            <a:cxnLst/>
            <a:rect l="l" t="t" r="r" b="b"/>
            <a:pathLst>
              <a:path w="12067872" h="6714125">
                <a:moveTo>
                  <a:pt x="0" y="0"/>
                </a:moveTo>
                <a:lnTo>
                  <a:pt x="12067872" y="0"/>
                </a:lnTo>
                <a:lnTo>
                  <a:pt x="12067872" y="6714125"/>
                </a:lnTo>
                <a:lnTo>
                  <a:pt x="0" y="67141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012714" y="3077550"/>
            <a:ext cx="8214925" cy="3938905"/>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494F56"/>
                </a:solidFill>
                <a:latin typeface="Montserrat"/>
                <a:ea typeface="Montserrat"/>
                <a:cs typeface="Montserrat"/>
                <a:sym typeface="Montserrat"/>
              </a:rPr>
              <a:t> Jupiter Anaconda Notebook 3</a:t>
            </a:r>
          </a:p>
          <a:p>
            <a:pPr marL="604519" lvl="1" indent="-302260" algn="l">
              <a:lnSpc>
                <a:spcPts val="3919"/>
              </a:lnSpc>
              <a:buFont typeface="Arial"/>
              <a:buChar char="•"/>
            </a:pPr>
            <a:r>
              <a:rPr lang="en-US" sz="2799">
                <a:solidFill>
                  <a:srgbClr val="494F56"/>
                </a:solidFill>
                <a:latin typeface="Montserrat"/>
                <a:ea typeface="Montserrat"/>
                <a:cs typeface="Montserrat"/>
                <a:sym typeface="Montserrat"/>
              </a:rPr>
              <a:t> RStudio</a:t>
            </a:r>
          </a:p>
          <a:p>
            <a:pPr marL="604519" lvl="1" indent="-302260" algn="l">
              <a:lnSpc>
                <a:spcPts val="3919"/>
              </a:lnSpc>
              <a:buFont typeface="Arial"/>
              <a:buChar char="•"/>
            </a:pPr>
            <a:r>
              <a:rPr lang="en-US" sz="2799">
                <a:solidFill>
                  <a:srgbClr val="494F56"/>
                </a:solidFill>
                <a:latin typeface="Montserrat"/>
                <a:ea typeface="Montserrat"/>
                <a:cs typeface="Montserrat"/>
                <a:sym typeface="Montserrat"/>
              </a:rPr>
              <a:t> Visual Code Studio / PyCharm</a:t>
            </a:r>
          </a:p>
          <a:p>
            <a:pPr marL="604519" lvl="1" indent="-302260" algn="l">
              <a:lnSpc>
                <a:spcPts val="3919"/>
              </a:lnSpc>
              <a:buFont typeface="Arial"/>
              <a:buChar char="•"/>
            </a:pPr>
            <a:r>
              <a:rPr lang="en-US" sz="2799">
                <a:solidFill>
                  <a:srgbClr val="494F56"/>
                </a:solidFill>
                <a:latin typeface="Montserrat"/>
                <a:ea typeface="Montserrat"/>
                <a:cs typeface="Montserrat"/>
                <a:sym typeface="Montserrat"/>
              </a:rPr>
              <a:t> Mongo Db Compass, and Shell</a:t>
            </a:r>
          </a:p>
          <a:p>
            <a:pPr marL="604519" lvl="1" indent="-302260" algn="l">
              <a:lnSpc>
                <a:spcPts val="3919"/>
              </a:lnSpc>
              <a:buFont typeface="Arial"/>
              <a:buChar char="•"/>
            </a:pPr>
            <a:r>
              <a:rPr lang="en-US" sz="2799">
                <a:solidFill>
                  <a:srgbClr val="494F56"/>
                </a:solidFill>
                <a:latin typeface="Montserrat"/>
                <a:ea typeface="Montserrat"/>
                <a:cs typeface="Montserrat"/>
                <a:sym typeface="Montserrat"/>
              </a:rPr>
              <a:t> Hadoop,HDFS and Apache server</a:t>
            </a:r>
          </a:p>
          <a:p>
            <a:pPr marL="604519" lvl="1" indent="-302260" algn="l">
              <a:lnSpc>
                <a:spcPts val="3919"/>
              </a:lnSpc>
              <a:buFont typeface="Arial"/>
              <a:buChar char="•"/>
            </a:pPr>
            <a:r>
              <a:rPr lang="en-US" sz="2799">
                <a:solidFill>
                  <a:srgbClr val="494F56"/>
                </a:solidFill>
                <a:latin typeface="Montserrat"/>
                <a:ea typeface="Montserrat"/>
                <a:cs typeface="Montserrat"/>
                <a:sym typeface="Montserrat"/>
              </a:rPr>
              <a:t> Tableau</a:t>
            </a:r>
          </a:p>
          <a:p>
            <a:pPr marL="604519" lvl="1" indent="-302260" algn="l">
              <a:lnSpc>
                <a:spcPts val="3919"/>
              </a:lnSpc>
              <a:buFont typeface="Arial"/>
              <a:buChar char="•"/>
            </a:pPr>
            <a:r>
              <a:rPr lang="en-US" sz="2799">
                <a:solidFill>
                  <a:srgbClr val="494F56"/>
                </a:solidFill>
                <a:latin typeface="Montserrat"/>
                <a:ea typeface="Montserrat"/>
                <a:cs typeface="Montserrat"/>
                <a:sym typeface="Montserrat"/>
              </a:rPr>
              <a:t> Impala server</a:t>
            </a:r>
          </a:p>
          <a:p>
            <a:pPr algn="l">
              <a:lnSpc>
                <a:spcPts val="3919"/>
              </a:lnSpc>
            </a:pPr>
            <a:endParaRPr lang="en-US" sz="2799">
              <a:solidFill>
                <a:srgbClr val="494F56"/>
              </a:solidFill>
              <a:latin typeface="Montserrat"/>
              <a:ea typeface="Montserrat"/>
              <a:cs typeface="Montserrat"/>
              <a:sym typeface="Montserrat"/>
            </a:endParaRPr>
          </a:p>
        </p:txBody>
      </p:sp>
      <p:sp>
        <p:nvSpPr>
          <p:cNvPr id="6" name="TextBox 6"/>
          <p:cNvSpPr txBox="1"/>
          <p:nvPr/>
        </p:nvSpPr>
        <p:spPr>
          <a:xfrm>
            <a:off x="8513315" y="1501808"/>
            <a:ext cx="7213722" cy="1377906"/>
          </a:xfrm>
          <a:prstGeom prst="rect">
            <a:avLst/>
          </a:prstGeom>
        </p:spPr>
        <p:txBody>
          <a:bodyPr lIns="0" tIns="0" rIns="0" bIns="0" rtlCol="0" anchor="t">
            <a:spAutoFit/>
          </a:bodyPr>
          <a:lstStyle/>
          <a:p>
            <a:pPr algn="ctr">
              <a:lnSpc>
                <a:spcPts val="11202"/>
              </a:lnSpc>
            </a:pPr>
            <a:r>
              <a:rPr lang="en-US" sz="8001">
                <a:solidFill>
                  <a:srgbClr val="494F56"/>
                </a:solidFill>
                <a:latin typeface="Sweet Apricot"/>
                <a:ea typeface="Sweet Apricot"/>
                <a:cs typeface="Sweet Apricot"/>
                <a:sym typeface="Sweet Apricot"/>
              </a:rPr>
              <a:t>SOFTWARE WE USE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0BEEB"/>
        </a:solidFill>
        <a:effectLst/>
      </p:bgPr>
    </p:bg>
    <p:spTree>
      <p:nvGrpSpPr>
        <p:cNvPr id="1" name=""/>
        <p:cNvGrpSpPr/>
        <p:nvPr/>
      </p:nvGrpSpPr>
      <p:grpSpPr>
        <a:xfrm>
          <a:off x="0" y="0"/>
          <a:ext cx="0" cy="0"/>
          <a:chOff x="0" y="0"/>
          <a:chExt cx="0" cy="0"/>
        </a:xfrm>
      </p:grpSpPr>
      <p:sp>
        <p:nvSpPr>
          <p:cNvPr id="2" name="Freeform 2"/>
          <p:cNvSpPr/>
          <p:nvPr/>
        </p:nvSpPr>
        <p:spPr>
          <a:xfrm>
            <a:off x="614167" y="608931"/>
            <a:ext cx="6107841" cy="3183712"/>
          </a:xfrm>
          <a:custGeom>
            <a:avLst/>
            <a:gdLst/>
            <a:ahLst/>
            <a:cxnLst/>
            <a:rect l="l" t="t" r="r" b="b"/>
            <a:pathLst>
              <a:path w="6107841" h="3183712">
                <a:moveTo>
                  <a:pt x="0" y="0"/>
                </a:moveTo>
                <a:lnTo>
                  <a:pt x="6107841" y="0"/>
                </a:lnTo>
                <a:lnTo>
                  <a:pt x="6107841" y="3183712"/>
                </a:lnTo>
                <a:lnTo>
                  <a:pt x="0" y="3183712"/>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654760" y="-631581"/>
            <a:ext cx="38182357" cy="11550163"/>
          </a:xfrm>
          <a:custGeom>
            <a:avLst/>
            <a:gdLst/>
            <a:ahLst/>
            <a:cxnLst/>
            <a:rect l="l" t="t" r="r" b="b"/>
            <a:pathLst>
              <a:path w="38182357" h="11550163">
                <a:moveTo>
                  <a:pt x="0" y="0"/>
                </a:moveTo>
                <a:lnTo>
                  <a:pt x="38182357" y="0"/>
                </a:lnTo>
                <a:lnTo>
                  <a:pt x="38182357" y="11550162"/>
                </a:lnTo>
                <a:lnTo>
                  <a:pt x="0" y="11550162"/>
                </a:lnTo>
                <a:lnTo>
                  <a:pt x="0" y="0"/>
                </a:lnTo>
                <a:close/>
              </a:path>
            </a:pathLst>
          </a:custGeom>
          <a:blipFill>
            <a:blip r:embed="rId4"/>
            <a:stretch>
              <a:fillRect/>
            </a:stretch>
          </a:blipFill>
        </p:spPr>
      </p:sp>
      <p:sp>
        <p:nvSpPr>
          <p:cNvPr id="4" name="Freeform 4"/>
          <p:cNvSpPr/>
          <p:nvPr/>
        </p:nvSpPr>
        <p:spPr>
          <a:xfrm>
            <a:off x="8806429" y="5564052"/>
            <a:ext cx="5966572" cy="5743150"/>
          </a:xfrm>
          <a:custGeom>
            <a:avLst/>
            <a:gdLst/>
            <a:ahLst/>
            <a:cxnLst/>
            <a:rect l="l" t="t" r="r" b="b"/>
            <a:pathLst>
              <a:path w="5966572" h="5743150">
                <a:moveTo>
                  <a:pt x="0" y="0"/>
                </a:moveTo>
                <a:lnTo>
                  <a:pt x="5966573" y="0"/>
                </a:lnTo>
                <a:lnTo>
                  <a:pt x="5966573" y="5743149"/>
                </a:lnTo>
                <a:lnTo>
                  <a:pt x="0" y="5743149"/>
                </a:lnTo>
                <a:lnTo>
                  <a:pt x="0" y="0"/>
                </a:lnTo>
                <a:close/>
              </a:path>
            </a:pathLst>
          </a:custGeom>
          <a:blipFill>
            <a:blip r:embed="rId4"/>
            <a:stretch>
              <a:fillRect l="-218199"/>
            </a:stretch>
          </a:blipFill>
        </p:spPr>
      </p:sp>
      <p:sp>
        <p:nvSpPr>
          <p:cNvPr id="5" name="Freeform 5"/>
          <p:cNvSpPr/>
          <p:nvPr/>
        </p:nvSpPr>
        <p:spPr>
          <a:xfrm>
            <a:off x="6234882" y="409866"/>
            <a:ext cx="7336156" cy="8848434"/>
          </a:xfrm>
          <a:custGeom>
            <a:avLst/>
            <a:gdLst/>
            <a:ahLst/>
            <a:cxnLst/>
            <a:rect l="l" t="t" r="r" b="b"/>
            <a:pathLst>
              <a:path w="7336156" h="8848434">
                <a:moveTo>
                  <a:pt x="0" y="0"/>
                </a:moveTo>
                <a:lnTo>
                  <a:pt x="7336156" y="0"/>
                </a:lnTo>
                <a:lnTo>
                  <a:pt x="7336156" y="8848434"/>
                </a:lnTo>
                <a:lnTo>
                  <a:pt x="0" y="88484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250629" y="5564052"/>
            <a:ext cx="14665079" cy="5743150"/>
          </a:xfrm>
          <a:custGeom>
            <a:avLst/>
            <a:gdLst/>
            <a:ahLst/>
            <a:cxnLst/>
            <a:rect l="l" t="t" r="r" b="b"/>
            <a:pathLst>
              <a:path w="14665079" h="5743150">
                <a:moveTo>
                  <a:pt x="0" y="0"/>
                </a:moveTo>
                <a:lnTo>
                  <a:pt x="14665079" y="0"/>
                </a:lnTo>
                <a:lnTo>
                  <a:pt x="14665079" y="5743149"/>
                </a:lnTo>
                <a:lnTo>
                  <a:pt x="0" y="5743149"/>
                </a:lnTo>
                <a:lnTo>
                  <a:pt x="0" y="0"/>
                </a:lnTo>
                <a:close/>
              </a:path>
            </a:pathLst>
          </a:custGeom>
          <a:blipFill>
            <a:blip r:embed="rId4"/>
            <a:stretch>
              <a:fillRect l="-29461"/>
            </a:stretch>
          </a:blipFill>
        </p:spPr>
      </p:sp>
      <p:sp>
        <p:nvSpPr>
          <p:cNvPr id="7" name="TextBox 7"/>
          <p:cNvSpPr txBox="1"/>
          <p:nvPr/>
        </p:nvSpPr>
        <p:spPr>
          <a:xfrm>
            <a:off x="6465189" y="3260589"/>
            <a:ext cx="6875543" cy="58400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494F56"/>
                </a:solidFill>
                <a:latin typeface="Montserrat"/>
                <a:ea typeface="Montserrat"/>
                <a:cs typeface="Montserrat"/>
                <a:sym typeface="Montserrat"/>
              </a:rPr>
              <a:t>Collect large-scale climate and environmental data from multiple sources (satellite feeds, weather stations, etc.). </a:t>
            </a:r>
          </a:p>
          <a:p>
            <a:pPr marL="474979" lvl="1" indent="-237490" algn="l">
              <a:lnSpc>
                <a:spcPts val="3079"/>
              </a:lnSpc>
              <a:buFont typeface="Arial"/>
              <a:buChar char="•"/>
            </a:pPr>
            <a:r>
              <a:rPr lang="en-US" sz="2199">
                <a:solidFill>
                  <a:srgbClr val="494F56"/>
                </a:solidFill>
                <a:latin typeface="Montserrat"/>
                <a:ea typeface="Montserrat"/>
                <a:cs typeface="Montserrat"/>
                <a:sym typeface="Montserrat"/>
              </a:rPr>
              <a:t>Store and manage this data efficiently using Hadoop HDFS and MongoDB. </a:t>
            </a:r>
          </a:p>
          <a:p>
            <a:pPr marL="474979" lvl="1" indent="-237490" algn="l">
              <a:lnSpc>
                <a:spcPts val="3079"/>
              </a:lnSpc>
              <a:buFont typeface="Arial"/>
              <a:buChar char="•"/>
            </a:pPr>
            <a:r>
              <a:rPr lang="en-US" sz="2199">
                <a:solidFill>
                  <a:srgbClr val="494F56"/>
                </a:solidFill>
                <a:latin typeface="Montserrat"/>
                <a:ea typeface="Montserrat"/>
                <a:cs typeface="Montserrat"/>
                <a:sym typeface="Montserrat"/>
              </a:rPr>
              <a:t>Analyze trends using tools like Python (Jupyter), RStudio, and Impala for real-time insights.</a:t>
            </a:r>
          </a:p>
          <a:p>
            <a:pPr marL="474979" lvl="1" indent="-237490" algn="l">
              <a:lnSpc>
                <a:spcPts val="3079"/>
              </a:lnSpc>
              <a:buFont typeface="Arial"/>
              <a:buChar char="•"/>
            </a:pPr>
            <a:r>
              <a:rPr lang="en-US" sz="2199">
                <a:solidFill>
                  <a:srgbClr val="494F56"/>
                </a:solidFill>
                <a:latin typeface="Montserrat"/>
                <a:ea typeface="Montserrat"/>
                <a:cs typeface="Montserrat"/>
                <a:sym typeface="Montserrat"/>
              </a:rPr>
              <a:t>Visualize patterns through Tableau dashboards to assist policymakers, researchers, and the public in understanding climate change.</a:t>
            </a:r>
          </a:p>
          <a:p>
            <a:pPr marL="474979" lvl="1" indent="-237490" algn="l">
              <a:lnSpc>
                <a:spcPts val="3079"/>
              </a:lnSpc>
              <a:buFont typeface="Arial"/>
              <a:buChar char="•"/>
            </a:pPr>
            <a:r>
              <a:rPr lang="en-US" sz="2199">
                <a:solidFill>
                  <a:srgbClr val="494F56"/>
                </a:solidFill>
                <a:latin typeface="Montserrat"/>
                <a:ea typeface="Montserrat"/>
                <a:cs typeface="Montserrat"/>
                <a:sym typeface="Montserrat"/>
              </a:rPr>
              <a:t>Support data-driven climate forecasting, disaster prediction, and sustainable environmental decision-making.</a:t>
            </a:r>
          </a:p>
        </p:txBody>
      </p:sp>
      <p:sp>
        <p:nvSpPr>
          <p:cNvPr id="8" name="TextBox 8"/>
          <p:cNvSpPr txBox="1"/>
          <p:nvPr/>
        </p:nvSpPr>
        <p:spPr>
          <a:xfrm>
            <a:off x="7188687" y="1568014"/>
            <a:ext cx="5428547" cy="1708151"/>
          </a:xfrm>
          <a:prstGeom prst="rect">
            <a:avLst/>
          </a:prstGeom>
        </p:spPr>
        <p:txBody>
          <a:bodyPr lIns="0" tIns="0" rIns="0" bIns="0" rtlCol="0" anchor="t">
            <a:spAutoFit/>
          </a:bodyPr>
          <a:lstStyle/>
          <a:p>
            <a:pPr algn="ctr">
              <a:lnSpc>
                <a:spcPts val="13999"/>
              </a:lnSpc>
            </a:pPr>
            <a:r>
              <a:rPr lang="en-US" sz="9999">
                <a:solidFill>
                  <a:srgbClr val="494F56"/>
                </a:solidFill>
                <a:latin typeface="Sweet Apricot"/>
                <a:ea typeface="Sweet Apricot"/>
                <a:cs typeface="Sweet Apricot"/>
                <a:sym typeface="Sweet Apricot"/>
              </a:rPr>
              <a:t>Functions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94F56"/>
        </a:solidFill>
        <a:effectLst/>
      </p:bgPr>
    </p:bg>
    <p:spTree>
      <p:nvGrpSpPr>
        <p:cNvPr id="1" name=""/>
        <p:cNvGrpSpPr/>
        <p:nvPr/>
      </p:nvGrpSpPr>
      <p:grpSpPr>
        <a:xfrm>
          <a:off x="0" y="0"/>
          <a:ext cx="0" cy="0"/>
          <a:chOff x="0" y="0"/>
          <a:chExt cx="0" cy="0"/>
        </a:xfrm>
      </p:grpSpPr>
      <p:grpSp>
        <p:nvGrpSpPr>
          <p:cNvPr id="2" name="Group 2"/>
          <p:cNvGrpSpPr/>
          <p:nvPr/>
        </p:nvGrpSpPr>
        <p:grpSpPr>
          <a:xfrm>
            <a:off x="498182" y="1028700"/>
            <a:ext cx="8229600" cy="8229600"/>
            <a:chOff x="0" y="0"/>
            <a:chExt cx="10972800" cy="10972800"/>
          </a:xfrm>
        </p:grpSpPr>
        <p:grpSp>
          <p:nvGrpSpPr>
            <p:cNvPr id="3" name="Group 3"/>
            <p:cNvGrpSpPr/>
            <p:nvPr/>
          </p:nvGrpSpPr>
          <p:grpSpPr>
            <a:xfrm>
              <a:off x="0" y="0"/>
              <a:ext cx="10972800" cy="10972800"/>
              <a:chOff x="0" y="0"/>
              <a:chExt cx="817979" cy="817979"/>
            </a:xfrm>
          </p:grpSpPr>
          <p:sp>
            <p:nvSpPr>
              <p:cNvPr id="4" name="Freeform 4"/>
              <p:cNvSpPr/>
              <p:nvPr/>
            </p:nvSpPr>
            <p:spPr>
              <a:xfrm>
                <a:off x="0" y="0"/>
                <a:ext cx="817979" cy="817979"/>
              </a:xfrm>
              <a:custGeom>
                <a:avLst/>
                <a:gdLst/>
                <a:ahLst/>
                <a:cxnLst/>
                <a:rect l="l" t="t" r="r" b="b"/>
                <a:pathLst>
                  <a:path w="817979" h="817979">
                    <a:moveTo>
                      <a:pt x="272807" y="19070"/>
                    </a:moveTo>
                    <a:cubicBezTo>
                      <a:pt x="314607" y="7556"/>
                      <a:pt x="362418" y="0"/>
                      <a:pt x="409210" y="0"/>
                    </a:cubicBezTo>
                    <a:cubicBezTo>
                      <a:pt x="456003" y="0"/>
                      <a:pt x="501029" y="6476"/>
                      <a:pt x="542523" y="17990"/>
                    </a:cubicBezTo>
                    <a:cubicBezTo>
                      <a:pt x="543407" y="18350"/>
                      <a:pt x="544289" y="18350"/>
                      <a:pt x="545172" y="18710"/>
                    </a:cubicBezTo>
                    <a:cubicBezTo>
                      <a:pt x="700998" y="64765"/>
                      <a:pt x="815772" y="186379"/>
                      <a:pt x="817979" y="328617"/>
                    </a:cubicBezTo>
                    <a:lnTo>
                      <a:pt x="817979" y="817979"/>
                    </a:lnTo>
                    <a:lnTo>
                      <a:pt x="0" y="817979"/>
                    </a:lnTo>
                    <a:lnTo>
                      <a:pt x="0" y="328980"/>
                    </a:lnTo>
                    <a:cubicBezTo>
                      <a:pt x="2207" y="185660"/>
                      <a:pt x="115214" y="64045"/>
                      <a:pt x="272807" y="19070"/>
                    </a:cubicBezTo>
                    <a:close/>
                  </a:path>
                </a:pathLst>
              </a:custGeom>
              <a:solidFill>
                <a:srgbClr val="A0BEEB"/>
              </a:solidFill>
            </p:spPr>
          </p:sp>
          <p:sp>
            <p:nvSpPr>
              <p:cNvPr id="5" name="TextBox 5"/>
              <p:cNvSpPr txBox="1"/>
              <p:nvPr/>
            </p:nvSpPr>
            <p:spPr>
              <a:xfrm>
                <a:off x="0" y="69850"/>
                <a:ext cx="817979" cy="748129"/>
              </a:xfrm>
              <a:prstGeom prst="rect">
                <a:avLst/>
              </a:prstGeom>
            </p:spPr>
            <p:txBody>
              <a:bodyPr lIns="50800" tIns="50800" rIns="50800" bIns="50800" rtlCol="0" anchor="ctr"/>
              <a:lstStyle/>
              <a:p>
                <a:pPr algn="ctr">
                  <a:lnSpc>
                    <a:spcPts val="3546"/>
                  </a:lnSpc>
                </a:pPr>
                <a:endParaRPr/>
              </a:p>
            </p:txBody>
          </p:sp>
        </p:grpSp>
        <p:sp>
          <p:nvSpPr>
            <p:cNvPr id="6" name="Freeform 6"/>
            <p:cNvSpPr/>
            <p:nvPr/>
          </p:nvSpPr>
          <p:spPr>
            <a:xfrm>
              <a:off x="410645" y="4114835"/>
              <a:ext cx="4037573" cy="2104585"/>
            </a:xfrm>
            <a:custGeom>
              <a:avLst/>
              <a:gdLst/>
              <a:ahLst/>
              <a:cxnLst/>
              <a:rect l="l" t="t" r="r" b="b"/>
              <a:pathLst>
                <a:path w="4037573" h="2104585">
                  <a:moveTo>
                    <a:pt x="0" y="0"/>
                  </a:moveTo>
                  <a:lnTo>
                    <a:pt x="4037573" y="0"/>
                  </a:lnTo>
                  <a:lnTo>
                    <a:pt x="4037573" y="2104584"/>
                  </a:lnTo>
                  <a:lnTo>
                    <a:pt x="0" y="2104584"/>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7" name="Freeform 7"/>
            <p:cNvSpPr/>
            <p:nvPr/>
          </p:nvSpPr>
          <p:spPr>
            <a:xfrm>
              <a:off x="5609141" y="7390404"/>
              <a:ext cx="3944187" cy="3582396"/>
            </a:xfrm>
            <a:custGeom>
              <a:avLst/>
              <a:gdLst/>
              <a:ahLst/>
              <a:cxnLst/>
              <a:rect l="l" t="t" r="r" b="b"/>
              <a:pathLst>
                <a:path w="3944187" h="3582396">
                  <a:moveTo>
                    <a:pt x="0" y="0"/>
                  </a:moveTo>
                  <a:lnTo>
                    <a:pt x="3944187" y="0"/>
                  </a:lnTo>
                  <a:lnTo>
                    <a:pt x="3944187" y="3582396"/>
                  </a:lnTo>
                  <a:lnTo>
                    <a:pt x="0" y="3582396"/>
                  </a:lnTo>
                  <a:lnTo>
                    <a:pt x="0" y="0"/>
                  </a:lnTo>
                  <a:close/>
                </a:path>
              </a:pathLst>
            </a:custGeom>
            <a:blipFill>
              <a:blip r:embed="rId4"/>
              <a:stretch>
                <a:fillRect l="-218199" b="-5976"/>
              </a:stretch>
            </a:blipFill>
          </p:spPr>
        </p:sp>
        <p:sp>
          <p:nvSpPr>
            <p:cNvPr id="8" name="Freeform 8"/>
            <p:cNvSpPr/>
            <p:nvPr/>
          </p:nvSpPr>
          <p:spPr>
            <a:xfrm>
              <a:off x="0" y="4114835"/>
              <a:ext cx="7105563" cy="6857965"/>
            </a:xfrm>
            <a:custGeom>
              <a:avLst/>
              <a:gdLst/>
              <a:ahLst/>
              <a:cxnLst/>
              <a:rect l="l" t="t" r="r" b="b"/>
              <a:pathLst>
                <a:path w="7105563" h="6857965">
                  <a:moveTo>
                    <a:pt x="0" y="0"/>
                  </a:moveTo>
                  <a:lnTo>
                    <a:pt x="7105563" y="0"/>
                  </a:lnTo>
                  <a:lnTo>
                    <a:pt x="7105563" y="6857965"/>
                  </a:lnTo>
                  <a:lnTo>
                    <a:pt x="0" y="6857965"/>
                  </a:lnTo>
                  <a:lnTo>
                    <a:pt x="0" y="0"/>
                  </a:lnTo>
                  <a:close/>
                </a:path>
              </a:pathLst>
            </a:custGeom>
            <a:blipFill>
              <a:blip r:embed="rId4"/>
              <a:stretch>
                <a:fillRect l="-255219" b="-11333"/>
              </a:stretch>
            </a:blipFill>
          </p:spPr>
        </p:sp>
        <p:sp>
          <p:nvSpPr>
            <p:cNvPr id="9" name="Freeform 9"/>
            <p:cNvSpPr/>
            <p:nvPr/>
          </p:nvSpPr>
          <p:spPr>
            <a:xfrm>
              <a:off x="6770169" y="7390404"/>
              <a:ext cx="4184343" cy="3582396"/>
            </a:xfrm>
            <a:custGeom>
              <a:avLst/>
              <a:gdLst/>
              <a:ahLst/>
              <a:cxnLst/>
              <a:rect l="l" t="t" r="r" b="b"/>
              <a:pathLst>
                <a:path w="4184343" h="3582396">
                  <a:moveTo>
                    <a:pt x="0" y="0"/>
                  </a:moveTo>
                  <a:lnTo>
                    <a:pt x="4184343" y="0"/>
                  </a:lnTo>
                  <a:lnTo>
                    <a:pt x="4184343" y="3582396"/>
                  </a:lnTo>
                  <a:lnTo>
                    <a:pt x="0" y="3582396"/>
                  </a:lnTo>
                  <a:lnTo>
                    <a:pt x="0" y="0"/>
                  </a:lnTo>
                  <a:close/>
                </a:path>
              </a:pathLst>
            </a:custGeom>
            <a:blipFill>
              <a:blip r:embed="rId4"/>
              <a:stretch>
                <a:fillRect l="-68256" r="-131680" b="-5976"/>
              </a:stretch>
            </a:blipFill>
          </p:spPr>
        </p:sp>
      </p:grpSp>
      <p:sp>
        <p:nvSpPr>
          <p:cNvPr id="10" name="Freeform 10"/>
          <p:cNvSpPr/>
          <p:nvPr/>
        </p:nvSpPr>
        <p:spPr>
          <a:xfrm flipV="1">
            <a:off x="8965483" y="-188460"/>
            <a:ext cx="9462482" cy="10244813"/>
          </a:xfrm>
          <a:custGeom>
            <a:avLst/>
            <a:gdLst/>
            <a:ahLst/>
            <a:cxnLst/>
            <a:rect l="l" t="t" r="r" b="b"/>
            <a:pathLst>
              <a:path w="9462482" h="10244813">
                <a:moveTo>
                  <a:pt x="0" y="10244814"/>
                </a:moveTo>
                <a:lnTo>
                  <a:pt x="9462481" y="10244814"/>
                </a:lnTo>
                <a:lnTo>
                  <a:pt x="9462481" y="0"/>
                </a:lnTo>
                <a:lnTo>
                  <a:pt x="0" y="0"/>
                </a:lnTo>
                <a:lnTo>
                  <a:pt x="0" y="1024481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9362486" y="687388"/>
            <a:ext cx="7658642" cy="679450"/>
          </a:xfrm>
          <a:prstGeom prst="rect">
            <a:avLst/>
          </a:prstGeom>
        </p:spPr>
        <p:txBody>
          <a:bodyPr lIns="0" tIns="0" rIns="0" bIns="0" rtlCol="0" anchor="t">
            <a:spAutoFit/>
          </a:bodyPr>
          <a:lstStyle/>
          <a:p>
            <a:pPr algn="ctr">
              <a:lnSpc>
                <a:spcPts val="5599"/>
              </a:lnSpc>
            </a:pPr>
            <a:r>
              <a:rPr lang="en-US" sz="3999">
                <a:solidFill>
                  <a:srgbClr val="494F56"/>
                </a:solidFill>
                <a:latin typeface="Sweet Apricot"/>
                <a:ea typeface="Sweet Apricot"/>
                <a:cs typeface="Sweet Apricot"/>
                <a:sym typeface="Sweet Apricot"/>
              </a:rPr>
              <a:t>REAL-TIME DATA PROCESSING</a:t>
            </a:r>
          </a:p>
        </p:txBody>
      </p:sp>
      <p:sp>
        <p:nvSpPr>
          <p:cNvPr id="12" name="TextBox 12"/>
          <p:cNvSpPr txBox="1"/>
          <p:nvPr/>
        </p:nvSpPr>
        <p:spPr>
          <a:xfrm>
            <a:off x="9362486" y="1646810"/>
            <a:ext cx="7896814" cy="7990840"/>
          </a:xfrm>
          <a:prstGeom prst="rect">
            <a:avLst/>
          </a:prstGeom>
        </p:spPr>
        <p:txBody>
          <a:bodyPr lIns="0" tIns="0" rIns="0" bIns="0" rtlCol="0" anchor="t">
            <a:spAutoFit/>
          </a:bodyPr>
          <a:lstStyle/>
          <a:p>
            <a:pPr algn="l">
              <a:lnSpc>
                <a:spcPts val="2660"/>
              </a:lnSpc>
            </a:pPr>
            <a:r>
              <a:rPr lang="en-US" sz="1900">
                <a:solidFill>
                  <a:srgbClr val="494F56"/>
                </a:solidFill>
                <a:latin typeface="Montserrat"/>
                <a:ea typeface="Montserrat"/>
                <a:cs typeface="Montserrat"/>
                <a:sym typeface="Montserrat"/>
              </a:rPr>
              <a:t>Real-time data processing is a critical function in the E.C.O.S project, enabling the system to capture, analyze, and respond to environmental data as it is generated. The project integrates a wide array of live data sources such as weather satellites, ocean buoys, air quality sensors, and meteorological stations. These continuous data streams are managed through big data frameworks like Apache Kafka, Hadoop, and Spark, ensuring scalability and low-latency processing.</a:t>
            </a:r>
          </a:p>
          <a:p>
            <a:pPr algn="l">
              <a:lnSpc>
                <a:spcPts val="2660"/>
              </a:lnSpc>
            </a:pPr>
            <a:r>
              <a:rPr lang="en-US" sz="1900">
                <a:solidFill>
                  <a:srgbClr val="494F56"/>
                </a:solidFill>
                <a:latin typeface="Montserrat"/>
                <a:ea typeface="Montserrat"/>
                <a:cs typeface="Montserrat"/>
                <a:sym typeface="Montserrat"/>
              </a:rPr>
              <a:t>Using real-time pipelines, climate indicators such as temperature, CO₂ levels, rainfall, and wind patterns are immediately processed to detect anomalies and trends. This instant insight allows for early warning systems in case of natural disasters like hurricanes, floods, or heatwaves. By combining MongoDB for flexible storage and Impala for fast querying, the agency can instantly visualize changes via Tableau dashboards.</a:t>
            </a:r>
          </a:p>
          <a:p>
            <a:pPr algn="l">
              <a:lnSpc>
                <a:spcPts val="2660"/>
              </a:lnSpc>
            </a:pPr>
            <a:r>
              <a:rPr lang="en-US" sz="1900">
                <a:solidFill>
                  <a:srgbClr val="494F56"/>
                </a:solidFill>
                <a:latin typeface="Montserrat"/>
                <a:ea typeface="Montserrat"/>
                <a:cs typeface="Montserrat"/>
                <a:sym typeface="Montserrat"/>
              </a:rPr>
              <a:t>This process allows scientists, researchers, and decision-makers to act swiftly based on the most current data. Whether it’s issuing emergency alerts, updating forecasts, or guiding environmental policies, real-time data processing ensures the E.C.O.S operates with maximum efficiency and impact. It transforms raw, flowing data into immediate climate intelligence, contributing directly to global sustainability and climate resilience.</a:t>
            </a:r>
          </a:p>
          <a:p>
            <a:pPr algn="l">
              <a:lnSpc>
                <a:spcPts val="2660"/>
              </a:lnSpc>
            </a:pPr>
            <a:endParaRPr lang="en-US" sz="1900">
              <a:solidFill>
                <a:srgbClr val="494F56"/>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1274</Words>
  <Application>Microsoft Office PowerPoint</Application>
  <PresentationFormat>Custom</PresentationFormat>
  <Paragraphs>110</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Montserrat Bold</vt:lpstr>
      <vt:lpstr>Arial</vt:lpstr>
      <vt:lpstr>Sweet Apricot</vt:lpstr>
      <vt:lpstr>Montserrat</vt:lpstr>
      <vt:lpstr>Montserrat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dc:title>
  <cp:lastModifiedBy>asp</cp:lastModifiedBy>
  <cp:revision>4</cp:revision>
  <dcterms:created xsi:type="dcterms:W3CDTF">2006-08-16T00:00:00Z</dcterms:created>
  <dcterms:modified xsi:type="dcterms:W3CDTF">2025-05-16T07:20:44Z</dcterms:modified>
  <dc:identifier>DAGnj7wrDwc</dc:identifier>
</cp:coreProperties>
</file>